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xls" ContentType="application/vnd.ms-exce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6"/>
  </p:notesMasterIdLst>
  <p:handoutMasterIdLst>
    <p:handoutMasterId r:id="rId47"/>
  </p:handoutMasterIdLst>
  <p:sldIdLst>
    <p:sldId id="430" r:id="rId2"/>
    <p:sldId id="421" r:id="rId3"/>
    <p:sldId id="429" r:id="rId4"/>
    <p:sldId id="431" r:id="rId5"/>
    <p:sldId id="464" r:id="rId6"/>
    <p:sldId id="465" r:id="rId7"/>
    <p:sldId id="466" r:id="rId8"/>
    <p:sldId id="467" r:id="rId9"/>
    <p:sldId id="436" r:id="rId10"/>
    <p:sldId id="468" r:id="rId11"/>
    <p:sldId id="469" r:id="rId12"/>
    <p:sldId id="470" r:id="rId13"/>
    <p:sldId id="417" r:id="rId14"/>
    <p:sldId id="489" r:id="rId15"/>
    <p:sldId id="440" r:id="rId16"/>
    <p:sldId id="439" r:id="rId17"/>
    <p:sldId id="441" r:id="rId18"/>
    <p:sldId id="442" r:id="rId19"/>
    <p:sldId id="443" r:id="rId20"/>
    <p:sldId id="471" r:id="rId21"/>
    <p:sldId id="472" r:id="rId22"/>
    <p:sldId id="473" r:id="rId23"/>
    <p:sldId id="478" r:id="rId24"/>
    <p:sldId id="475" r:id="rId25"/>
    <p:sldId id="477" r:id="rId26"/>
    <p:sldId id="479" r:id="rId27"/>
    <p:sldId id="481" r:id="rId28"/>
    <p:sldId id="482" r:id="rId29"/>
    <p:sldId id="480" r:id="rId30"/>
    <p:sldId id="484" r:id="rId31"/>
    <p:sldId id="447" r:id="rId32"/>
    <p:sldId id="448" r:id="rId33"/>
    <p:sldId id="461" r:id="rId34"/>
    <p:sldId id="449" r:id="rId35"/>
    <p:sldId id="450" r:id="rId36"/>
    <p:sldId id="485" r:id="rId37"/>
    <p:sldId id="486" r:id="rId38"/>
    <p:sldId id="487" r:id="rId39"/>
    <p:sldId id="488" r:id="rId40"/>
    <p:sldId id="455" r:id="rId41"/>
    <p:sldId id="456" r:id="rId42"/>
    <p:sldId id="457" r:id="rId43"/>
    <p:sldId id="458" r:id="rId44"/>
    <p:sldId id="459" r:id="rId45"/>
  </p:sldIdLst>
  <p:sldSz cx="9144000" cy="6858000" type="screen4x3"/>
  <p:notesSz cx="6797675" cy="9874250"/>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5494"/>
    <a:srgbClr val="2D5EC1"/>
    <a:srgbClr val="FF3300"/>
    <a:srgbClr val="3E6FD2"/>
    <a:srgbClr val="F7935B"/>
    <a:srgbClr val="3166CF"/>
    <a:srgbClr val="BDDEFF"/>
    <a:srgbClr val="99CCFF"/>
    <a:srgbClr val="808080"/>
    <a:srgbClr val="FFD62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96" autoAdjust="0"/>
    <p:restoredTop sz="86401" autoAdjust="0"/>
  </p:normalViewPr>
  <p:slideViewPr>
    <p:cSldViewPr>
      <p:cViewPr varScale="1">
        <p:scale>
          <a:sx n="63" d="100"/>
          <a:sy n="63" d="100"/>
        </p:scale>
        <p:origin x="-1596" y="-78"/>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sorterViewPr>
    <p:cViewPr>
      <p:scale>
        <a:sx n="100" d="100"/>
        <a:sy n="100" d="100"/>
      </p:scale>
      <p:origin x="0" y="2148"/>
    </p:cViewPr>
  </p:sorterViewPr>
  <p:notesViewPr>
    <p:cSldViewPr>
      <p:cViewPr varScale="1">
        <p:scale>
          <a:sx n="68" d="100"/>
          <a:sy n="68" d="100"/>
        </p:scale>
        <p:origin x="-3306" y="-96"/>
      </p:cViewPr>
      <p:guideLst>
        <p:guide orient="horz" pos="3110"/>
        <p:guide pos="2141"/>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7891" name="Rectangle 3"/>
          <p:cNvSpPr>
            <a:spLocks noGrp="1" noChangeArrowheads="1"/>
          </p:cNvSpPr>
          <p:nvPr>
            <p:ph type="dt" sz="quarter"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dirty="0"/>
          </a:p>
        </p:txBody>
      </p:sp>
      <p:sp>
        <p:nvSpPr>
          <p:cNvPr id="37892" name="Rectangle 4"/>
          <p:cNvSpPr>
            <a:spLocks noGrp="1" noChangeArrowheads="1"/>
          </p:cNvSpPr>
          <p:nvPr>
            <p:ph type="ftr" sz="quarter" idx="2"/>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7893" name="Rectangle 5"/>
          <p:cNvSpPr>
            <a:spLocks noGrp="1" noChangeArrowheads="1"/>
          </p:cNvSpPr>
          <p:nvPr>
            <p:ph type="sldNum" sz="quarter" idx="3"/>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FCC3E5FE-A22E-4C99-9F04-9551C7813B57}" type="slidenum">
              <a:rPr lang="en-GB"/>
              <a:pPr/>
              <a:t>‹#›</a:t>
            </a:fld>
            <a:endParaRPr lang="en-GB"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6867" name="Rectangle 3"/>
          <p:cNvSpPr>
            <a:spLocks noGrp="1" noChangeArrowheads="1"/>
          </p:cNvSpPr>
          <p:nvPr>
            <p:ph type="dt"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dirty="0"/>
          </a:p>
        </p:txBody>
      </p:sp>
      <p:sp>
        <p:nvSpPr>
          <p:cNvPr id="36868"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79450" y="4689475"/>
            <a:ext cx="5438775" cy="4443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6871" name="Rectangle 7"/>
          <p:cNvSpPr>
            <a:spLocks noGrp="1" noChangeArrowheads="1"/>
          </p:cNvSpPr>
          <p:nvPr>
            <p:ph type="sldNum" sz="quarter" idx="5"/>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0D581910-1000-4934-A4DB-C00CB7F3B0B7}" type="slidenum">
              <a:rPr lang="en-GB"/>
              <a:pPr/>
              <a:t>‹#›</a:t>
            </a:fld>
            <a:endParaRPr lang="en-GB"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000" kern="1200" baseline="0">
        <a:solidFill>
          <a:schemeClr val="tx1"/>
        </a:solidFill>
        <a:latin typeface="Arial" pitchFamily="34" charset="0"/>
        <a:ea typeface="+mn-ea"/>
        <a:cs typeface="+mn-cs"/>
      </a:defRPr>
    </a:lvl1pPr>
    <a:lvl2pPr marL="457200" algn="l" rtl="0" fontAlgn="base">
      <a:spcBef>
        <a:spcPct val="30000"/>
      </a:spcBef>
      <a:spcAft>
        <a:spcPct val="0"/>
      </a:spcAft>
      <a:defRPr sz="1000" kern="1200" baseline="0">
        <a:solidFill>
          <a:schemeClr val="tx1"/>
        </a:solidFill>
        <a:latin typeface="Arial" pitchFamily="34" charset="0"/>
        <a:ea typeface="+mn-ea"/>
        <a:cs typeface="+mn-cs"/>
      </a:defRPr>
    </a:lvl2pPr>
    <a:lvl3pPr marL="914400" algn="l" rtl="0" fontAlgn="base">
      <a:spcBef>
        <a:spcPct val="30000"/>
      </a:spcBef>
      <a:spcAft>
        <a:spcPct val="0"/>
      </a:spcAft>
      <a:defRPr sz="1000" kern="1200" baseline="0">
        <a:solidFill>
          <a:schemeClr val="tx1"/>
        </a:solidFill>
        <a:latin typeface="Arial" pitchFamily="34" charset="0"/>
        <a:ea typeface="+mn-ea"/>
        <a:cs typeface="+mn-cs"/>
      </a:defRPr>
    </a:lvl3pPr>
    <a:lvl4pPr marL="1371600" algn="l" rtl="0" fontAlgn="base">
      <a:spcBef>
        <a:spcPct val="30000"/>
      </a:spcBef>
      <a:spcAft>
        <a:spcPct val="0"/>
      </a:spcAft>
      <a:defRPr sz="1000" kern="1200" baseline="0">
        <a:solidFill>
          <a:schemeClr val="tx1"/>
        </a:solidFill>
        <a:latin typeface="Arial" pitchFamily="34" charset="0"/>
        <a:ea typeface="+mn-ea"/>
        <a:cs typeface="+mn-cs"/>
      </a:defRPr>
    </a:lvl4pPr>
    <a:lvl5pPr marL="1828800" algn="l" rtl="0" fontAlgn="base">
      <a:spcBef>
        <a:spcPct val="30000"/>
      </a:spcBef>
      <a:spcAft>
        <a:spcPct val="0"/>
      </a:spcAft>
      <a:defRPr sz="1000" kern="1200" baseline="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2</a:t>
            </a:fld>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noProof="0" dirty="0" smtClean="0"/>
              <a:t>Note: Further on in the Guidelines, the third objective has been ‘translated’ into “efficient service delivery”, which is not the same as “operational efficiency”. The two terms overlap only partially. At some places in the PEFA guidelines, the same ‘switch’ is made.   </a:t>
            </a:r>
            <a:endParaRPr lang="en-GB"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11</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CD62D7-0D1B-4A83-B7B2-B343067AE9FF}" type="slidenum">
              <a:rPr lang="en-US"/>
              <a:pPr/>
              <a:t>12</a:t>
            </a:fld>
            <a:endParaRPr lang="en-US"/>
          </a:p>
        </p:txBody>
      </p:sp>
      <p:sp>
        <p:nvSpPr>
          <p:cNvPr id="1138690" name="Rectangle 2"/>
          <p:cNvSpPr>
            <a:spLocks noGrp="1" noRot="1" noChangeAspect="1" noChangeArrowheads="1" noTextEdit="1"/>
          </p:cNvSpPr>
          <p:nvPr>
            <p:ph type="sldImg"/>
          </p:nvPr>
        </p:nvSpPr>
        <p:spPr>
          <a:xfrm>
            <a:off x="1092200" y="860425"/>
            <a:ext cx="4614863" cy="3462338"/>
          </a:xfrm>
          <a:ln/>
        </p:spPr>
      </p:sp>
      <p:sp>
        <p:nvSpPr>
          <p:cNvPr id="1138691" name="Rectangle 3"/>
          <p:cNvSpPr>
            <a:spLocks noGrp="1" noChangeArrowheads="1"/>
          </p:cNvSpPr>
          <p:nvPr>
            <p:ph type="body" idx="1"/>
          </p:nvPr>
        </p:nvSpPr>
        <p:spPr>
          <a:xfrm>
            <a:off x="907931" y="4688556"/>
            <a:ext cx="4980241" cy="4445126"/>
          </a:xfrm>
        </p:spPr>
        <p:txBody>
          <a:bodyPr lIns="89932" tIns="44965" rIns="89932" bIns="44965"/>
          <a:lstStyle/>
          <a:p>
            <a:endParaRPr lang="en-US" dirty="0"/>
          </a:p>
          <a:p>
            <a:endParaRPr lang="en-US" dirty="0"/>
          </a:p>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e l'image des diapositives 1"/>
          <p:cNvSpPr>
            <a:spLocks noGrp="1" noRot="1" noChangeAspect="1" noTextEdit="1"/>
          </p:cNvSpPr>
          <p:nvPr>
            <p:ph type="sldImg"/>
          </p:nvPr>
        </p:nvSpPr>
        <p:spPr>
          <a:ln/>
        </p:spPr>
      </p:sp>
      <p:sp>
        <p:nvSpPr>
          <p:cNvPr id="46083" name="Espace réservé des commentaires 2"/>
          <p:cNvSpPr>
            <a:spLocks noGrp="1"/>
          </p:cNvSpPr>
          <p:nvPr>
            <p:ph type="body" idx="1"/>
          </p:nvPr>
        </p:nvSpPr>
        <p:spPr>
          <a:noFill/>
          <a:ln/>
        </p:spPr>
        <p:txBody>
          <a:bodyPr/>
          <a:lstStyle/>
          <a:p>
            <a:pPr eaLnBrk="1" hangingPunct="1"/>
            <a:r>
              <a:rPr lang="en-GB" dirty="0" smtClean="0"/>
              <a:t>PEFA always in partnership with Governments: on request by Govt (even though might have been arm twisting involved)</a:t>
            </a:r>
          </a:p>
          <a:p>
            <a:pPr eaLnBrk="1" hangingPunct="1"/>
            <a:r>
              <a:rPr lang="en-GB" dirty="0" smtClean="0"/>
              <a:t>Cannot be done without very close Govt collaboration </a:t>
            </a:r>
          </a:p>
          <a:p>
            <a:pPr eaLnBrk="1" hangingPunct="1"/>
            <a:r>
              <a:rPr lang="en-GB" dirty="0" smtClean="0"/>
              <a:t>Usually done every 2 or 3 years</a:t>
            </a:r>
          </a:p>
          <a:p>
            <a:pPr eaLnBrk="1" hangingPunct="1"/>
            <a:r>
              <a:rPr lang="en-GB" dirty="0" smtClean="0"/>
              <a:t>PEFA Manual to be looked at for the way scores are attributed (manual page 9)</a:t>
            </a:r>
          </a:p>
          <a:p>
            <a:pPr eaLnBrk="1" hangingPunct="1"/>
            <a:r>
              <a:rPr lang="fr-BE" dirty="0" smtClean="0"/>
              <a:t>(Explain how to use</a:t>
            </a:r>
            <a:r>
              <a:rPr lang="fr-BE" baseline="0" dirty="0" smtClean="0"/>
              <a:t> manuel at introduction of exercise of the day)</a:t>
            </a:r>
            <a:endParaRPr lang="fr-BE" dirty="0" smtClean="0"/>
          </a:p>
        </p:txBody>
      </p:sp>
      <p:sp>
        <p:nvSpPr>
          <p:cNvPr id="46084" name="Espace réservé du numéro de diapositive 3"/>
          <p:cNvSpPr>
            <a:spLocks noGrp="1"/>
          </p:cNvSpPr>
          <p:nvPr>
            <p:ph type="sldNum" sz="quarter" idx="5"/>
          </p:nvPr>
        </p:nvSpPr>
        <p:spPr>
          <a:noFill/>
        </p:spPr>
        <p:txBody>
          <a:bodyPr/>
          <a:lstStyle/>
          <a:p>
            <a:fld id="{E0741CA3-D42C-4202-AA43-02DF300838C8}" type="slidenum">
              <a:rPr lang="en-GB"/>
              <a:pPr/>
              <a:t>13</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dirty="0" smtClean="0">
                <a:latin typeface="Times New Roman" pitchFamily="18" charset="0"/>
              </a:rPr>
              <a:t>A: PFM outturns includes: credibility of the budget, deviations from aggregate budget/real expenditures and expenditure composition</a:t>
            </a:r>
          </a:p>
          <a:p>
            <a:endParaRPr lang="en-GB" dirty="0" smtClean="0">
              <a:latin typeface="Times New Roman" pitchFamily="18" charset="0"/>
            </a:endParaRPr>
          </a:p>
          <a:p>
            <a:r>
              <a:rPr lang="en-GB" dirty="0" smtClean="0">
                <a:latin typeface="Times New Roman" pitchFamily="18" charset="0"/>
              </a:rPr>
              <a:t>B: Cross-cutting issues includes: comprehensiveness and transparency: coverage of budget classification, budget documentation, reporting on extra budgetary expenditure operations, inter-governmental fiscal operations, fiscal risk oversight and public access to information.</a:t>
            </a:r>
          </a:p>
          <a:p>
            <a:endParaRPr lang="en-GB" dirty="0" smtClean="0">
              <a:latin typeface="Times New Roman" pitchFamily="18" charset="0"/>
            </a:endParaRPr>
          </a:p>
          <a:p>
            <a:r>
              <a:rPr lang="en-GB" dirty="0" smtClean="0">
                <a:latin typeface="Times New Roman" pitchFamily="18" charset="0"/>
              </a:rPr>
              <a:t>C: The Budget cycle</a:t>
            </a:r>
            <a:r>
              <a:rPr lang="en-GB" baseline="0" dirty="0" smtClean="0">
                <a:latin typeface="Times New Roman" pitchFamily="18" charset="0"/>
              </a:rPr>
              <a:t>: 1° policy based budgeting; 2° Budget execution 3° Accounting, reporting, auditing, 4° External scrutiny and audit.</a:t>
            </a:r>
            <a:endParaRPr lang="en-GB" dirty="0" smtClean="0">
              <a:latin typeface="Times New Roman" pitchFamily="18" charset="0"/>
            </a:endParaRPr>
          </a:p>
          <a:p>
            <a:endParaRPr lang="en-GB" dirty="0" smtClean="0">
              <a:latin typeface="Times New Roman" pitchFamily="18" charset="0"/>
            </a:endParaRPr>
          </a:p>
          <a:p>
            <a:pPr eaLnBrk="1" hangingPunct="1"/>
            <a:r>
              <a:rPr lang="en-GB" dirty="0" smtClean="0">
                <a:latin typeface="Times New Roman" pitchFamily="18" charset="0"/>
              </a:rPr>
              <a:t>Explain the 28 indicators and break down one to understand how it is made up of different elements then averaged.</a:t>
            </a:r>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FEB4AF-653A-41C8-902C-1A4429D8094D}" type="slidenum">
              <a:rPr lang="en-GB" smtClean="0">
                <a:latin typeface="Times New Roman" pitchFamily="18" charset="0"/>
                <a:cs typeface="Times New Roman" pitchFamily="18" charset="0"/>
              </a:rPr>
              <a:pPr/>
              <a:t>15</a:t>
            </a:fld>
            <a:endParaRPr lang="en-GB" dirty="0" smtClean="0">
              <a:latin typeface="Times New Roman" pitchFamily="18" charset="0"/>
              <a:cs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sz="1000" b="0" i="0" u="none" strike="noStrike" kern="1200" baseline="0" dirty="0" smtClean="0">
                <a:solidFill>
                  <a:schemeClr val="tx1"/>
                </a:solidFill>
                <a:latin typeface="Arial" pitchFamily="34" charset="0"/>
                <a:ea typeface="+mn-ea"/>
                <a:cs typeface="+mn-cs"/>
              </a:rPr>
              <a:t>Insist that PEFA is now the preferred tool of the donor community to assess PFM. Among the others, several (CPAR, PETS, DEMBA, DAC NPA….) are « drill-down » tools that can be used to further investigate particular aspects of PFM.</a:t>
            </a:r>
            <a:endParaRPr lang="en-GB" sz="1000" b="0" i="0" u="none" strike="noStrike" kern="1200" baseline="0" dirty="0" smtClean="0">
              <a:solidFill>
                <a:schemeClr val="tx1"/>
              </a:solidFill>
              <a:latin typeface="Arial" pitchFamily="34" charset="0"/>
              <a:ea typeface="+mn-ea"/>
              <a:cs typeface="+mn-cs"/>
            </a:endParaRPr>
          </a:p>
          <a:p>
            <a:endParaRPr lang="en-GB" noProof="0" dirty="0" smtClean="0"/>
          </a:p>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16</a:t>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ce réservé de l'image des diapositives 1"/>
          <p:cNvSpPr>
            <a:spLocks noGrp="1" noRot="1" noChangeAspect="1" noTextEdit="1"/>
          </p:cNvSpPr>
          <p:nvPr>
            <p:ph type="sldImg"/>
          </p:nvPr>
        </p:nvSpPr>
        <p:spPr>
          <a:ln/>
        </p:spPr>
      </p:sp>
      <p:sp>
        <p:nvSpPr>
          <p:cNvPr id="41987" name="Espace réservé des commentaires 2"/>
          <p:cNvSpPr>
            <a:spLocks noGrp="1"/>
          </p:cNvSpPr>
          <p:nvPr>
            <p:ph type="body" idx="1"/>
          </p:nvPr>
        </p:nvSpPr>
        <p:spPr>
          <a:noFill/>
        </p:spPr>
        <p:txBody>
          <a:bodyPr/>
          <a:lstStyle/>
          <a:p>
            <a:endParaRPr lang="fr-FR" dirty="0" smtClean="0"/>
          </a:p>
        </p:txBody>
      </p:sp>
      <p:sp>
        <p:nvSpPr>
          <p:cNvPr id="41988" name="Espace réservé du numéro de diapositive 3"/>
          <p:cNvSpPr>
            <a:spLocks noGrp="1"/>
          </p:cNvSpPr>
          <p:nvPr>
            <p:ph type="sldNum" sz="quarter" idx="5"/>
          </p:nvPr>
        </p:nvSpPr>
        <p:spPr>
          <a:noFill/>
          <a:ln>
            <a:miter lim="800000"/>
            <a:headEnd/>
            <a:tailEnd/>
          </a:ln>
        </p:spPr>
        <p:txBody>
          <a:bodyPr/>
          <a:lstStyle/>
          <a:p>
            <a:fld id="{59FFE779-96F5-412D-AC40-02BECF1A73F1}" type="slidenum">
              <a:rPr lang="en-GB" smtClean="0"/>
              <a:pPr/>
              <a:t>17</a:t>
            </a:fld>
            <a:endParaRPr lang="en-GB"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e l'image des diapositives 1"/>
          <p:cNvSpPr>
            <a:spLocks noGrp="1" noRot="1" noChangeAspect="1" noTextEdit="1"/>
          </p:cNvSpPr>
          <p:nvPr>
            <p:ph type="sldImg"/>
          </p:nvPr>
        </p:nvSpPr>
        <p:spPr>
          <a:ln/>
        </p:spPr>
      </p:sp>
      <p:sp>
        <p:nvSpPr>
          <p:cNvPr id="43011" name="Espace réservé des commentaires 2"/>
          <p:cNvSpPr>
            <a:spLocks noGrp="1"/>
          </p:cNvSpPr>
          <p:nvPr>
            <p:ph type="body" idx="1"/>
          </p:nvPr>
        </p:nvSpPr>
        <p:spPr>
          <a:noFill/>
        </p:spPr>
        <p:txBody>
          <a:bodyPr/>
          <a:lstStyle/>
          <a:p>
            <a:r>
              <a:rPr lang="fr-FR" dirty="0" smtClean="0"/>
              <a:t>ESDP ?</a:t>
            </a:r>
          </a:p>
        </p:txBody>
      </p:sp>
      <p:sp>
        <p:nvSpPr>
          <p:cNvPr id="43012" name="Espace réservé du numéro de diapositive 3"/>
          <p:cNvSpPr>
            <a:spLocks noGrp="1"/>
          </p:cNvSpPr>
          <p:nvPr>
            <p:ph type="sldNum" sz="quarter" idx="5"/>
          </p:nvPr>
        </p:nvSpPr>
        <p:spPr>
          <a:noFill/>
          <a:ln>
            <a:miter lim="800000"/>
            <a:headEnd/>
            <a:tailEnd/>
          </a:ln>
        </p:spPr>
        <p:txBody>
          <a:bodyPr/>
          <a:lstStyle/>
          <a:p>
            <a:fld id="{15CF8BCB-57A4-443F-9325-494A72BCF10A}" type="slidenum">
              <a:rPr lang="en-GB" smtClean="0"/>
              <a:pPr/>
              <a:t>18</a:t>
            </a:fld>
            <a:endParaRPr lang="en-GB"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pPr marL="171450" indent="-171450">
              <a:buFontTx/>
              <a:buChar char="-"/>
            </a:pPr>
            <a:r>
              <a:rPr lang="en-GB" dirty="0" smtClean="0"/>
              <a:t>See pages 6 and 7 of annex 5.</a:t>
            </a:r>
          </a:p>
          <a:p>
            <a:pPr marL="171450" indent="-171450">
              <a:buFontTx/>
              <a:buChar char="-"/>
            </a:pPr>
            <a:r>
              <a:rPr lang="en-GB" dirty="0" smtClean="0"/>
              <a:t>When the Government has a good PFM reform programme, all critical weaknesses and reforms needed will be presented in the documents of that programme.</a:t>
            </a:r>
          </a:p>
          <a:p>
            <a:pPr marL="171450" indent="-171450">
              <a:buFontTx/>
              <a:buNone/>
            </a:pPr>
            <a:endParaRPr lang="fr-BE" dirty="0" smtClean="0"/>
          </a:p>
          <a:p>
            <a:pPr marL="171450" indent="-171450">
              <a:buFontTx/>
              <a:buNone/>
            </a:pPr>
            <a:r>
              <a:rPr lang="fr-BE" dirty="0" smtClean="0"/>
              <a:t>CBGD = Contrat</a:t>
            </a:r>
            <a:r>
              <a:rPr lang="fr-BE" baseline="0" dirty="0" smtClean="0"/>
              <a:t> de Bonne Gouvernance et Développement (GGCD)</a:t>
            </a:r>
          </a:p>
          <a:p>
            <a:pPr marL="171450" indent="-171450">
              <a:buFontTx/>
              <a:buNone/>
            </a:pPr>
            <a:r>
              <a:rPr lang="fr-BE" baseline="0" dirty="0" smtClean="0"/>
              <a:t>CRS = Contrat de Réformes Sectorielles (SRC)</a:t>
            </a:r>
          </a:p>
          <a:p>
            <a:pPr marL="171450" indent="-171450">
              <a:buFontTx/>
              <a:buNone/>
            </a:pPr>
            <a:r>
              <a:rPr lang="fr-BE" baseline="0" dirty="0" smtClean="0"/>
              <a:t>CCAE = Contrat relatif à la Construction de l’Appareil de l’Etat (SBC)</a:t>
            </a:r>
            <a:endParaRPr lang="fr-BE" dirty="0" smtClean="0"/>
          </a:p>
          <a:p>
            <a:pPr marL="171450" indent="-171450">
              <a:buFontTx/>
              <a:buNone/>
            </a:pPr>
            <a:endParaRPr lang="en-GB" dirty="0" smtClean="0"/>
          </a:p>
        </p:txBody>
      </p:sp>
      <p:sp>
        <p:nvSpPr>
          <p:cNvPr id="44036" name="Slide Number Placeholder 3"/>
          <p:cNvSpPr>
            <a:spLocks noGrp="1"/>
          </p:cNvSpPr>
          <p:nvPr>
            <p:ph type="sldNum" sz="quarter" idx="5"/>
          </p:nvPr>
        </p:nvSpPr>
        <p:spPr>
          <a:noFill/>
          <a:ln>
            <a:miter lim="800000"/>
            <a:headEnd/>
            <a:tailEnd/>
          </a:ln>
        </p:spPr>
        <p:txBody>
          <a:bodyPr/>
          <a:lstStyle/>
          <a:p>
            <a:fld id="{C6C2DB41-E9AB-4FD2-ACCE-FE3669D1EC8F}" type="slidenum">
              <a:rPr lang="en-GB" smtClean="0"/>
              <a:pPr/>
              <a:t>19</a:t>
            </a:fld>
            <a:endParaRPr lang="en-GB"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20</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Espace réservé de l'image des diapositives 1"/>
          <p:cNvSpPr>
            <a:spLocks noGrp="1" noRot="1" noChangeAspect="1" noTextEdit="1"/>
          </p:cNvSpPr>
          <p:nvPr>
            <p:ph type="sldImg"/>
          </p:nvPr>
        </p:nvSpPr>
        <p:spPr>
          <a:ln/>
        </p:spPr>
      </p:sp>
      <p:sp>
        <p:nvSpPr>
          <p:cNvPr id="34819" name="Espace réservé des commentaires 2"/>
          <p:cNvSpPr>
            <a:spLocks noGrp="1"/>
          </p:cNvSpPr>
          <p:nvPr>
            <p:ph type="body" idx="1"/>
          </p:nvPr>
        </p:nvSpPr>
        <p:spPr>
          <a:noFill/>
        </p:spPr>
        <p:txBody>
          <a:bodyPr/>
          <a:lstStyle/>
          <a:p>
            <a:endParaRPr lang="fr-FR" dirty="0" smtClean="0"/>
          </a:p>
        </p:txBody>
      </p:sp>
      <p:sp>
        <p:nvSpPr>
          <p:cNvPr id="34820" name="Espace réservé du numéro de diapositive 3"/>
          <p:cNvSpPr>
            <a:spLocks noGrp="1"/>
          </p:cNvSpPr>
          <p:nvPr>
            <p:ph type="sldNum" sz="quarter" idx="5"/>
          </p:nvPr>
        </p:nvSpPr>
        <p:spPr>
          <a:noFill/>
          <a:ln>
            <a:miter lim="800000"/>
            <a:headEnd/>
            <a:tailEnd/>
          </a:ln>
        </p:spPr>
        <p:txBody>
          <a:bodyPr/>
          <a:lstStyle/>
          <a:p>
            <a:fld id="{A70392DB-6DD8-4980-9B1C-0FD0086A6AAC}" type="slidenum">
              <a:rPr lang="en-GB" smtClean="0"/>
              <a:pPr/>
              <a:t>21</a:t>
            </a:fld>
            <a:endParaRPr lang="en-GB"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81815E-0C70-4BB3-BA1B-016C4D013F15}" type="slidenum">
              <a:rPr lang="en-US"/>
              <a:pPr/>
              <a:t>3</a:t>
            </a:fld>
            <a:endParaRPr lang="en-US" dirty="0"/>
          </a:p>
        </p:txBody>
      </p:sp>
      <p:sp>
        <p:nvSpPr>
          <p:cNvPr id="1019906" name="Rectangle 2"/>
          <p:cNvSpPr>
            <a:spLocks noGrp="1" noRot="1" noChangeAspect="1" noChangeArrowheads="1" noTextEdit="1"/>
          </p:cNvSpPr>
          <p:nvPr>
            <p:ph type="sldImg"/>
          </p:nvPr>
        </p:nvSpPr>
        <p:spPr>
          <a:ln/>
        </p:spPr>
      </p:sp>
      <p:sp>
        <p:nvSpPr>
          <p:cNvPr id="1019907" name="Rectangle 3"/>
          <p:cNvSpPr>
            <a:spLocks noGrp="1" noChangeArrowheads="1"/>
          </p:cNvSpPr>
          <p:nvPr>
            <p:ph type="body" idx="1"/>
          </p:nvPr>
        </p:nvSpPr>
        <p:spPr/>
        <p:txBody>
          <a:bodyPr/>
          <a:lstStyle/>
          <a:p>
            <a:r>
              <a:rPr lang="pt-BR" dirty="0" smtClean="0"/>
              <a:t>Explain:</a:t>
            </a:r>
          </a:p>
          <a:p>
            <a:r>
              <a:rPr lang="pt-BR" dirty="0" smtClean="0"/>
              <a:t>Policies:</a:t>
            </a:r>
          </a:p>
          <a:p>
            <a:r>
              <a:rPr lang="pt-BR" dirty="0" smtClean="0"/>
              <a:t>Macroeconomic policy is part of public policies</a:t>
            </a:r>
          </a:p>
          <a:p>
            <a:r>
              <a:rPr lang="pt-BR" dirty="0" smtClean="0"/>
              <a:t>Public Finance Policy (fiscal) is an instrument of macroeconomic</a:t>
            </a:r>
            <a:r>
              <a:rPr lang="pt-BR" baseline="0" dirty="0" smtClean="0"/>
              <a:t> policy (but also of public policies, together with regulations)</a:t>
            </a:r>
          </a:p>
          <a:p>
            <a:r>
              <a:rPr lang="pt-BR" baseline="0" dirty="0" smtClean="0"/>
              <a:t>   Public Finance Management is the institutional setting  to implement fiscal policy and to provide the resources for the delivery of public goods and services</a:t>
            </a:r>
          </a:p>
          <a:p>
            <a:r>
              <a:rPr lang="pt-BR" baseline="0" dirty="0" smtClean="0"/>
              <a:t>   The budget is the main tool of public finance management.</a:t>
            </a:r>
          </a:p>
          <a:p>
            <a:endParaRPr lang="pt-BR" baseline="0" dirty="0" smtClean="0"/>
          </a:p>
          <a:p>
            <a:r>
              <a:rPr lang="pt-BR" baseline="0" dirty="0" smtClean="0"/>
              <a:t>Eligibility criteria</a:t>
            </a:r>
          </a:p>
          <a:p>
            <a:r>
              <a:rPr lang="pt-BR" baseline="0" dirty="0" smtClean="0"/>
              <a:t>Public policies (cf Module 3): the credibility of public policies requires that the PFM is able to implement them according to the objectives that have been set.</a:t>
            </a:r>
          </a:p>
          <a:p>
            <a:r>
              <a:rPr lang="pt-BR" dirty="0" smtClean="0"/>
              <a:t>Stable </a:t>
            </a:r>
            <a:r>
              <a:rPr lang="pt-BR" baseline="0" dirty="0" smtClean="0"/>
              <a:t> ma</a:t>
            </a:r>
            <a:r>
              <a:rPr lang="pt-BR" dirty="0" smtClean="0"/>
              <a:t>croframework: checks the macrofiancial sustainability of the policies.</a:t>
            </a:r>
            <a:r>
              <a:rPr lang="pt-BR" baseline="0" dirty="0" smtClean="0"/>
              <a:t> Note that fiscal discipline, an objective of PFM, is essential to maintain stability.</a:t>
            </a:r>
          </a:p>
          <a:p>
            <a:r>
              <a:rPr lang="pt-BR" baseline="0" dirty="0" smtClean="0"/>
              <a:t>PFM: this eligibility criterion verifies the whole PFM framework, its functioning and its accountability.</a:t>
            </a:r>
          </a:p>
          <a:p>
            <a:r>
              <a:rPr lang="pt-BR" baseline="0" dirty="0" smtClean="0"/>
              <a:t>Focus on revenue stabilisations assesses both domestic revenue policy (i.e. Taxation, non tax revenue, user fees, pricing of public goods), execution of the budget (effectiveness of revenue mobilisation )</a:t>
            </a:r>
          </a:p>
          <a:p>
            <a:r>
              <a:rPr lang="pt-BR" baseline="0" dirty="0" smtClean="0"/>
              <a:t>Transparency and oversight: checks the mechanisms that ensure publicity and control of the budget.</a:t>
            </a:r>
            <a:endParaRPr lang="pt-B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Espace réservé de l'image des diapositives 1"/>
          <p:cNvSpPr>
            <a:spLocks noGrp="1" noRot="1" noChangeAspect="1" noTextEdit="1"/>
          </p:cNvSpPr>
          <p:nvPr>
            <p:ph type="sldImg"/>
          </p:nvPr>
        </p:nvSpPr>
        <p:spPr>
          <a:ln/>
        </p:spPr>
      </p:sp>
      <p:sp>
        <p:nvSpPr>
          <p:cNvPr id="37891" name="Espace réservé des commentaires 2"/>
          <p:cNvSpPr>
            <a:spLocks noGrp="1"/>
          </p:cNvSpPr>
          <p:nvPr>
            <p:ph type="body" idx="1"/>
          </p:nvPr>
        </p:nvSpPr>
        <p:spPr>
          <a:noFill/>
        </p:spPr>
        <p:txBody>
          <a:bodyPr/>
          <a:lstStyle/>
          <a:p>
            <a:endParaRPr lang="fr-FR" dirty="0" smtClean="0"/>
          </a:p>
        </p:txBody>
      </p:sp>
      <p:sp>
        <p:nvSpPr>
          <p:cNvPr id="37892" name="Espace réservé du numéro de diapositive 3"/>
          <p:cNvSpPr>
            <a:spLocks noGrp="1"/>
          </p:cNvSpPr>
          <p:nvPr>
            <p:ph type="sldNum" sz="quarter" idx="5"/>
          </p:nvPr>
        </p:nvSpPr>
        <p:spPr>
          <a:noFill/>
          <a:ln>
            <a:miter lim="800000"/>
            <a:headEnd/>
            <a:tailEnd/>
          </a:ln>
        </p:spPr>
        <p:txBody>
          <a:bodyPr/>
          <a:lstStyle/>
          <a:p>
            <a:fld id="{8E387B03-A0E5-4BE3-962F-5CC9DF4E1FF9}" type="slidenum">
              <a:rPr lang="en-GB" smtClean="0"/>
              <a:pPr/>
              <a:t>22</a:t>
            </a:fld>
            <a:endParaRPr lang="en-GB"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Espace réservé de l'image des diapositives 1"/>
          <p:cNvSpPr>
            <a:spLocks noGrp="1" noRot="1" noChangeAspect="1" noTextEdit="1"/>
          </p:cNvSpPr>
          <p:nvPr>
            <p:ph type="sldImg"/>
          </p:nvPr>
        </p:nvSpPr>
        <p:spPr>
          <a:ln/>
        </p:spPr>
      </p:sp>
      <p:sp>
        <p:nvSpPr>
          <p:cNvPr id="45059" name="Espace réservé des commentaires 2"/>
          <p:cNvSpPr>
            <a:spLocks noGrp="1"/>
          </p:cNvSpPr>
          <p:nvPr>
            <p:ph type="body" idx="1"/>
          </p:nvPr>
        </p:nvSpPr>
        <p:spPr>
          <a:noFill/>
        </p:spPr>
        <p:txBody>
          <a:bodyPr/>
          <a:lstStyle/>
          <a:p>
            <a:endParaRPr lang="fr-FR" dirty="0" smtClean="0"/>
          </a:p>
        </p:txBody>
      </p:sp>
      <p:sp>
        <p:nvSpPr>
          <p:cNvPr id="45060" name="Espace réservé du numéro de diapositive 3"/>
          <p:cNvSpPr>
            <a:spLocks noGrp="1"/>
          </p:cNvSpPr>
          <p:nvPr>
            <p:ph type="sldNum" sz="quarter" idx="5"/>
          </p:nvPr>
        </p:nvSpPr>
        <p:spPr>
          <a:noFill/>
          <a:ln>
            <a:miter lim="800000"/>
            <a:headEnd/>
            <a:tailEnd/>
          </a:ln>
        </p:spPr>
        <p:txBody>
          <a:bodyPr/>
          <a:lstStyle/>
          <a:p>
            <a:fld id="{58D68697-381E-4A24-BDD4-7B8FD27A9B28}" type="slidenum">
              <a:rPr lang="en-GB" smtClean="0"/>
              <a:pPr/>
              <a:t>23</a:t>
            </a:fld>
            <a:endParaRPr lang="en-GB"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F7DA11-28D4-4FF6-A305-FA867B2C114B}" type="slidenum">
              <a:rPr lang="en-US"/>
              <a:pPr/>
              <a:t>24</a:t>
            </a:fld>
            <a:endParaRPr lang="en-US"/>
          </a:p>
        </p:txBody>
      </p:sp>
      <p:sp>
        <p:nvSpPr>
          <p:cNvPr id="1352706" name="Rectangle 2"/>
          <p:cNvSpPr>
            <a:spLocks noGrp="1" noRot="1" noChangeAspect="1" noChangeArrowheads="1" noTextEdit="1"/>
          </p:cNvSpPr>
          <p:nvPr>
            <p:ph type="sldImg"/>
          </p:nvPr>
        </p:nvSpPr>
        <p:spPr>
          <a:xfrm>
            <a:off x="941388" y="747713"/>
            <a:ext cx="4916487" cy="3689350"/>
          </a:xfrm>
          <a:ln/>
        </p:spPr>
      </p:sp>
      <p:sp>
        <p:nvSpPr>
          <p:cNvPr id="1352707" name="Rectangle 3"/>
          <p:cNvSpPr>
            <a:spLocks noGrp="1" noChangeArrowheads="1"/>
          </p:cNvSpPr>
          <p:nvPr>
            <p:ph type="body" idx="1"/>
          </p:nvPr>
        </p:nvSpPr>
        <p:spPr>
          <a:xfrm>
            <a:off x="906357" y="4690269"/>
            <a:ext cx="4984962" cy="4443413"/>
          </a:xfrm>
        </p:spPr>
        <p:txBody>
          <a:bodyPr/>
          <a:lstStyle/>
          <a:p>
            <a:r>
              <a:rPr lang="pt-BR" dirty="0" smtClean="0"/>
              <a:t>NB In the </a:t>
            </a:r>
            <a:r>
              <a:rPr lang="pt-BR" baseline="0" dirty="0" smtClean="0"/>
              <a:t>slides these conditions are based on the PEFA requirements of a score A in relevant PEFA indicators </a:t>
            </a:r>
            <a:endParaRPr lang="pt-B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e l'image des diapositives 1"/>
          <p:cNvSpPr>
            <a:spLocks noGrp="1" noRot="1" noChangeAspect="1" noTextEdit="1"/>
          </p:cNvSpPr>
          <p:nvPr>
            <p:ph type="sldImg"/>
          </p:nvPr>
        </p:nvSpPr>
        <p:spPr>
          <a:ln/>
        </p:spPr>
      </p:sp>
      <p:sp>
        <p:nvSpPr>
          <p:cNvPr id="46083" name="Espace réservé des commentaires 2"/>
          <p:cNvSpPr>
            <a:spLocks noGrp="1"/>
          </p:cNvSpPr>
          <p:nvPr>
            <p:ph type="body" idx="1"/>
          </p:nvPr>
        </p:nvSpPr>
        <p:spPr>
          <a:noFill/>
        </p:spPr>
        <p:txBody>
          <a:bodyPr/>
          <a:lstStyle/>
          <a:p>
            <a:pPr marL="0" marR="0" lvl="1" indent="0" algn="l" defTabSz="914400" rtl="0" eaLnBrk="1" fontAlgn="base" latinLnBrk="0" hangingPunct="1">
              <a:lnSpc>
                <a:spcPct val="100000"/>
              </a:lnSpc>
              <a:spcBef>
                <a:spcPct val="30000"/>
              </a:spcBef>
              <a:spcAft>
                <a:spcPct val="0"/>
              </a:spcAft>
              <a:buClrTx/>
              <a:buSzTx/>
              <a:buFontTx/>
              <a:buNone/>
              <a:tabLst/>
              <a:defRPr/>
            </a:pPr>
            <a:r>
              <a:rPr lang="en-GB" sz="1600" b="0" dirty="0" smtClean="0">
                <a:solidFill>
                  <a:schemeClr val="accent6"/>
                </a:solidFill>
              </a:rPr>
              <a:t>Il </a:t>
            </a:r>
            <a:r>
              <a:rPr lang="en-GB" sz="1600" b="0" dirty="0" err="1" smtClean="0">
                <a:solidFill>
                  <a:schemeClr val="accent6"/>
                </a:solidFill>
              </a:rPr>
              <a:t>n’y</a:t>
            </a:r>
            <a:r>
              <a:rPr lang="en-GB" sz="1600" b="0" dirty="0" smtClean="0">
                <a:solidFill>
                  <a:schemeClr val="accent6"/>
                </a:solidFill>
              </a:rPr>
              <a:t> a pas de </a:t>
            </a:r>
            <a:r>
              <a:rPr lang="en-GB" sz="1600" b="0" dirty="0" err="1" smtClean="0">
                <a:solidFill>
                  <a:schemeClr val="accent6"/>
                </a:solidFill>
              </a:rPr>
              <a:t>régime</a:t>
            </a:r>
            <a:r>
              <a:rPr lang="en-GB" sz="1600" b="0" dirty="0" smtClean="0">
                <a:solidFill>
                  <a:schemeClr val="accent6"/>
                </a:solidFill>
              </a:rPr>
              <a:t> fiscal </a:t>
            </a:r>
            <a:r>
              <a:rPr lang="en-GB" sz="1600" b="0" dirty="0" err="1" smtClean="0">
                <a:solidFill>
                  <a:schemeClr val="accent6"/>
                </a:solidFill>
              </a:rPr>
              <a:t>idéal</a:t>
            </a:r>
            <a:r>
              <a:rPr lang="en-GB" sz="1600" b="0" dirty="0" smtClean="0">
                <a:solidFill>
                  <a:schemeClr val="accent6"/>
                </a:solidFill>
              </a:rPr>
              <a:t> qui </a:t>
            </a:r>
            <a:r>
              <a:rPr lang="en-GB" sz="1600" b="0" dirty="0" err="1" smtClean="0">
                <a:solidFill>
                  <a:schemeClr val="accent6"/>
                </a:solidFill>
              </a:rPr>
              <a:t>soit</a:t>
            </a:r>
            <a:r>
              <a:rPr lang="en-GB" sz="1600" b="0" dirty="0" smtClean="0">
                <a:solidFill>
                  <a:schemeClr val="accent6"/>
                </a:solidFill>
              </a:rPr>
              <a:t> la </a:t>
            </a:r>
            <a:r>
              <a:rPr lang="en-GB" sz="1600" b="0" dirty="0" err="1" smtClean="0">
                <a:solidFill>
                  <a:schemeClr val="accent6"/>
                </a:solidFill>
              </a:rPr>
              <a:t>meilleure</a:t>
            </a:r>
            <a:r>
              <a:rPr lang="en-GB" sz="1600" b="0" dirty="0" smtClean="0">
                <a:solidFill>
                  <a:schemeClr val="accent6"/>
                </a:solidFill>
              </a:rPr>
              <a:t> option pour </a:t>
            </a:r>
            <a:r>
              <a:rPr lang="en-GB" sz="1600" b="0" dirty="0" err="1" smtClean="0">
                <a:solidFill>
                  <a:schemeClr val="accent6"/>
                </a:solidFill>
              </a:rPr>
              <a:t>tous</a:t>
            </a:r>
            <a:r>
              <a:rPr lang="en-GB" sz="1600" b="0" dirty="0" smtClean="0">
                <a:solidFill>
                  <a:schemeClr val="accent6"/>
                </a:solidFill>
              </a:rPr>
              <a:t> les pays…, </a:t>
            </a:r>
            <a:r>
              <a:rPr lang="en-GB" sz="1600" b="0" dirty="0" err="1" smtClean="0">
                <a:solidFill>
                  <a:schemeClr val="accent6"/>
                </a:solidFill>
              </a:rPr>
              <a:t>mais</a:t>
            </a:r>
            <a:r>
              <a:rPr lang="en-GB" sz="1600" b="0" dirty="0" smtClean="0">
                <a:solidFill>
                  <a:schemeClr val="accent6"/>
                </a:solidFill>
              </a:rPr>
              <a:t> les </a:t>
            </a:r>
            <a:r>
              <a:rPr lang="en-GB" sz="1600" b="0" dirty="0" err="1" smtClean="0">
                <a:solidFill>
                  <a:schemeClr val="accent6"/>
                </a:solidFill>
              </a:rPr>
              <a:t>mesures</a:t>
            </a:r>
            <a:r>
              <a:rPr lang="en-GB" sz="1600" b="0" dirty="0" smtClean="0">
                <a:solidFill>
                  <a:schemeClr val="accent6"/>
                </a:solidFill>
              </a:rPr>
              <a:t> </a:t>
            </a:r>
            <a:r>
              <a:rPr lang="en-GB" sz="1600" b="0" dirty="0" err="1" smtClean="0">
                <a:solidFill>
                  <a:schemeClr val="accent6"/>
                </a:solidFill>
              </a:rPr>
              <a:t>mentionnées</a:t>
            </a:r>
            <a:r>
              <a:rPr lang="en-GB" sz="1600" b="0" dirty="0" smtClean="0">
                <a:solidFill>
                  <a:schemeClr val="accent6"/>
                </a:solidFill>
              </a:rPr>
              <a:t> </a:t>
            </a:r>
            <a:r>
              <a:rPr lang="en-GB" sz="1600" b="0" dirty="0" err="1" smtClean="0">
                <a:solidFill>
                  <a:schemeClr val="accent6"/>
                </a:solidFill>
              </a:rPr>
              <a:t>sont</a:t>
            </a:r>
            <a:r>
              <a:rPr lang="en-GB" sz="1600" b="0" dirty="0" smtClean="0">
                <a:solidFill>
                  <a:schemeClr val="accent6"/>
                </a:solidFill>
              </a:rPr>
              <a:t> </a:t>
            </a:r>
            <a:r>
              <a:rPr lang="en-GB" sz="1600" b="0" dirty="0" err="1" smtClean="0">
                <a:solidFill>
                  <a:schemeClr val="accent6"/>
                </a:solidFill>
              </a:rPr>
              <a:t>valables</a:t>
            </a:r>
            <a:r>
              <a:rPr lang="en-GB" sz="1600" b="0" dirty="0" smtClean="0">
                <a:solidFill>
                  <a:schemeClr val="accent6"/>
                </a:solidFill>
              </a:rPr>
              <a:t>  </a:t>
            </a:r>
            <a:r>
              <a:rPr lang="en-GB" sz="1600" b="0" dirty="0" err="1" smtClean="0">
                <a:solidFill>
                  <a:schemeClr val="accent6"/>
                </a:solidFill>
              </a:rPr>
              <a:t>partout</a:t>
            </a:r>
            <a:r>
              <a:rPr lang="en-GB" sz="1600" b="0" dirty="0" smtClean="0">
                <a:solidFill>
                  <a:schemeClr val="accent6"/>
                </a:solidFill>
              </a:rPr>
              <a:t>.  </a:t>
            </a:r>
          </a:p>
          <a:p>
            <a:endParaRPr lang="fr-FR" dirty="0" smtClean="0"/>
          </a:p>
        </p:txBody>
      </p:sp>
      <p:sp>
        <p:nvSpPr>
          <p:cNvPr id="46084" name="Espace réservé du numéro de diapositive 3"/>
          <p:cNvSpPr>
            <a:spLocks noGrp="1"/>
          </p:cNvSpPr>
          <p:nvPr>
            <p:ph type="sldNum" sz="quarter" idx="5"/>
          </p:nvPr>
        </p:nvSpPr>
        <p:spPr>
          <a:noFill/>
          <a:ln>
            <a:miter lim="800000"/>
            <a:headEnd/>
            <a:tailEnd/>
          </a:ln>
        </p:spPr>
        <p:txBody>
          <a:bodyPr/>
          <a:lstStyle/>
          <a:p>
            <a:fld id="{1940528D-534A-471E-B6BA-DA77968A8E53}" type="slidenum">
              <a:rPr lang="en-GB" smtClean="0"/>
              <a:pPr/>
              <a:t>25</a:t>
            </a:fld>
            <a:endParaRPr lang="en-GB"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ce réservé de l'image des diapositives 1"/>
          <p:cNvSpPr>
            <a:spLocks noGrp="1" noRot="1" noChangeAspect="1" noTextEdit="1"/>
          </p:cNvSpPr>
          <p:nvPr>
            <p:ph type="sldImg"/>
          </p:nvPr>
        </p:nvSpPr>
        <p:spPr>
          <a:ln/>
        </p:spPr>
      </p:sp>
      <p:sp>
        <p:nvSpPr>
          <p:cNvPr id="53251" name="Espace réservé des commentaires 2"/>
          <p:cNvSpPr>
            <a:spLocks noGrp="1"/>
          </p:cNvSpPr>
          <p:nvPr>
            <p:ph type="body" idx="1"/>
          </p:nvPr>
        </p:nvSpPr>
        <p:spPr>
          <a:noFill/>
        </p:spPr>
        <p:txBody>
          <a:bodyPr/>
          <a:lstStyle/>
          <a:p>
            <a:endParaRPr lang="fr-FR" dirty="0" smtClean="0"/>
          </a:p>
        </p:txBody>
      </p:sp>
      <p:sp>
        <p:nvSpPr>
          <p:cNvPr id="53252" name="Espace réservé du numéro de diapositive 3"/>
          <p:cNvSpPr>
            <a:spLocks noGrp="1"/>
          </p:cNvSpPr>
          <p:nvPr>
            <p:ph type="sldNum" sz="quarter" idx="5"/>
          </p:nvPr>
        </p:nvSpPr>
        <p:spPr>
          <a:noFill/>
          <a:ln>
            <a:miter lim="800000"/>
            <a:headEnd/>
            <a:tailEnd/>
          </a:ln>
        </p:spPr>
        <p:txBody>
          <a:bodyPr/>
          <a:lstStyle/>
          <a:p>
            <a:fld id="{DF411886-9F7C-4FE3-8FD7-BD166B0A4B5E}" type="slidenum">
              <a:rPr lang="en-GB" smtClean="0"/>
              <a:pPr/>
              <a:t>26</a:t>
            </a:fld>
            <a:endParaRPr lang="en-GB"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0D581910-1000-4934-A4DB-C00CB7F3B0B7}" type="slidenum">
              <a:rPr lang="en-GB" smtClean="0"/>
              <a:pPr/>
              <a:t>27</a:t>
            </a:fld>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28</a:t>
            </a:fld>
            <a:endParaRPr lang="en-GB"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dirty="0" err="1" smtClean="0"/>
              <a:t>Insist</a:t>
            </a:r>
            <a:r>
              <a:rPr lang="fr-BE" dirty="0" smtClean="0"/>
              <a:t> </a:t>
            </a:r>
            <a:r>
              <a:rPr lang="fr-BE" dirty="0" err="1" smtClean="0"/>
              <a:t>that</a:t>
            </a:r>
            <a:r>
              <a:rPr lang="fr-BE" dirty="0" smtClean="0"/>
              <a:t> the </a:t>
            </a:r>
            <a:r>
              <a:rPr lang="fr-BE" dirty="0" err="1" smtClean="0"/>
              <a:t>diagnosis</a:t>
            </a:r>
            <a:r>
              <a:rPr lang="fr-BE" baseline="0" dirty="0" smtClean="0"/>
              <a:t> of the PFM system </a:t>
            </a:r>
            <a:r>
              <a:rPr lang="fr-BE" baseline="0" dirty="0" err="1" smtClean="0"/>
              <a:t>pursues</a:t>
            </a:r>
            <a:r>
              <a:rPr lang="fr-BE" baseline="0" dirty="0" smtClean="0"/>
              <a:t> a double objective:</a:t>
            </a:r>
          </a:p>
          <a:p>
            <a:endParaRPr lang="fr-BE" baseline="0" dirty="0" smtClean="0"/>
          </a:p>
          <a:p>
            <a:pPr>
              <a:buFont typeface="Arial" pitchFamily="34" charset="0"/>
              <a:buChar char="•"/>
            </a:pPr>
            <a:r>
              <a:rPr lang="fr-BE" baseline="0" dirty="0" err="1" smtClean="0"/>
              <a:t>Assessing</a:t>
            </a:r>
            <a:r>
              <a:rPr lang="fr-BE" baseline="0" dirty="0" smtClean="0"/>
              <a:t> </a:t>
            </a:r>
            <a:r>
              <a:rPr lang="fr-BE" baseline="0" dirty="0" err="1" smtClean="0"/>
              <a:t>eligibility</a:t>
            </a:r>
            <a:r>
              <a:rPr lang="fr-BE" baseline="0" dirty="0" smtClean="0"/>
              <a:t> for BS</a:t>
            </a:r>
          </a:p>
          <a:p>
            <a:pPr>
              <a:buFont typeface="Arial" pitchFamily="34" charset="0"/>
              <a:buChar char="•"/>
            </a:pPr>
            <a:r>
              <a:rPr lang="fr-BE" baseline="0" dirty="0" smtClean="0"/>
              <a:t> Setting the basis </a:t>
            </a:r>
            <a:r>
              <a:rPr lang="fr-BE" baseline="0" dirty="0" err="1" smtClean="0"/>
              <a:t>against</a:t>
            </a:r>
            <a:r>
              <a:rPr lang="fr-BE" baseline="0" dirty="0" smtClean="0"/>
              <a:t> </a:t>
            </a:r>
            <a:r>
              <a:rPr lang="fr-BE" baseline="0" dirty="0" err="1" smtClean="0"/>
              <a:t>which</a:t>
            </a:r>
            <a:r>
              <a:rPr lang="fr-BE" baseline="0" dirty="0" smtClean="0"/>
              <a:t> </a:t>
            </a:r>
            <a:r>
              <a:rPr lang="fr-BE" baseline="0" dirty="0" err="1" smtClean="0"/>
              <a:t>progress</a:t>
            </a:r>
            <a:r>
              <a:rPr lang="fr-BE" baseline="0" dirty="0" smtClean="0"/>
              <a:t> </a:t>
            </a:r>
            <a:r>
              <a:rPr lang="fr-BE" baseline="0" dirty="0" err="1" smtClean="0"/>
              <a:t>will</a:t>
            </a:r>
            <a:r>
              <a:rPr lang="fr-BE" baseline="0" dirty="0" smtClean="0"/>
              <a:t> </a:t>
            </a:r>
            <a:r>
              <a:rPr lang="fr-BE" baseline="0" dirty="0" err="1" smtClean="0"/>
              <a:t>be</a:t>
            </a:r>
            <a:r>
              <a:rPr lang="fr-BE" baseline="0" dirty="0" smtClean="0"/>
              <a:t> </a:t>
            </a:r>
            <a:r>
              <a:rPr lang="fr-BE" baseline="0" dirty="0" err="1" smtClean="0"/>
              <a:t>agreed</a:t>
            </a:r>
            <a:r>
              <a:rPr lang="fr-BE" baseline="0" dirty="0" smtClean="0"/>
              <a:t> </a:t>
            </a:r>
            <a:r>
              <a:rPr lang="fr-BE" baseline="0" dirty="0" err="1" smtClean="0"/>
              <a:t>with</a:t>
            </a:r>
            <a:r>
              <a:rPr lang="fr-BE" baseline="0" dirty="0" smtClean="0"/>
              <a:t> the </a:t>
            </a:r>
            <a:r>
              <a:rPr lang="fr-BE" baseline="0" dirty="0" err="1" smtClean="0"/>
              <a:t>government</a:t>
            </a:r>
            <a:r>
              <a:rPr lang="fr-BE" baseline="0" dirty="0" smtClean="0"/>
              <a:t> and </a:t>
            </a:r>
            <a:r>
              <a:rPr lang="fr-BE" baseline="0" dirty="0" err="1" smtClean="0"/>
              <a:t>then</a:t>
            </a:r>
            <a:r>
              <a:rPr lang="fr-BE" baseline="0" dirty="0" smtClean="0"/>
              <a:t> </a:t>
            </a:r>
            <a:r>
              <a:rPr lang="fr-BE" baseline="0" dirty="0" err="1" smtClean="0"/>
              <a:t>monitored</a:t>
            </a:r>
            <a:r>
              <a:rPr lang="fr-BE" baseline="0" dirty="0" smtClean="0"/>
              <a:t> </a:t>
            </a:r>
            <a:r>
              <a:rPr lang="fr-BE" baseline="0" dirty="0" err="1" smtClean="0"/>
              <a:t>during</a:t>
            </a:r>
            <a:r>
              <a:rPr lang="fr-BE" baseline="0" dirty="0" smtClean="0"/>
              <a:t> </a:t>
            </a:r>
            <a:r>
              <a:rPr lang="fr-BE" baseline="0" dirty="0" err="1" smtClean="0"/>
              <a:t>implementation</a:t>
            </a:r>
            <a:r>
              <a:rPr lang="fr-BE" baseline="0" dirty="0" smtClean="0"/>
              <a:t>.</a:t>
            </a:r>
            <a:endParaRPr lang="en-GB" dirty="0"/>
          </a:p>
        </p:txBody>
      </p:sp>
      <p:sp>
        <p:nvSpPr>
          <p:cNvPr id="4" name="Slide Number Placeholder 3"/>
          <p:cNvSpPr>
            <a:spLocks noGrp="1"/>
          </p:cNvSpPr>
          <p:nvPr>
            <p:ph type="sldNum" sz="quarter" idx="10"/>
          </p:nvPr>
        </p:nvSpPr>
        <p:spPr/>
        <p:txBody>
          <a:bodyPr/>
          <a:lstStyle/>
          <a:p>
            <a:pPr>
              <a:defRPr/>
            </a:pPr>
            <a:fld id="{4A7DA953-747D-4E5B-8297-B015E18CDBF7}" type="slidenum">
              <a:rPr lang="en-GB" smtClean="0"/>
              <a:pPr>
                <a:defRPr/>
              </a:pPr>
              <a:t>29</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9809B6-6B05-4E94-8AC3-187A999FBEF5}" type="slidenum">
              <a:rPr lang="en-US"/>
              <a:pPr/>
              <a:t>30</a:t>
            </a:fld>
            <a:endParaRPr lang="en-US"/>
          </a:p>
        </p:txBody>
      </p:sp>
      <p:sp>
        <p:nvSpPr>
          <p:cNvPr id="1019906" name="Rectangle 2"/>
          <p:cNvSpPr>
            <a:spLocks noGrp="1" noRot="1" noChangeAspect="1" noChangeArrowheads="1" noTextEdit="1"/>
          </p:cNvSpPr>
          <p:nvPr>
            <p:ph type="sldImg"/>
          </p:nvPr>
        </p:nvSpPr>
        <p:spPr>
          <a:ln/>
        </p:spPr>
      </p:sp>
      <p:sp>
        <p:nvSpPr>
          <p:cNvPr id="1019907"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dirty="0" smtClean="0"/>
              <a:t>Highlight: assessment of PFM eligibility criterion is not focussed directly of the quality of the PFM system, but on the quality of the PFM reform strategy.</a:t>
            </a:r>
          </a:p>
          <a:p>
            <a:endParaRPr lang="pt-B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p:spPr>
        <p:txBody>
          <a:bodyPr/>
          <a:lstStyle/>
          <a:p>
            <a:r>
              <a:rPr lang="en-GB" dirty="0" smtClean="0"/>
              <a:t>See: Tomassi, D. (2008) Strengthening Public Expenditure Management in Developing Countries, sequencing issues.</a:t>
            </a:r>
            <a:endParaRPr lang="en-US" b="1" baseline="30000" dirty="0" smtClean="0"/>
          </a:p>
          <a:p>
            <a:r>
              <a:rPr lang="en-GB" dirty="0" smtClean="0"/>
              <a:t>- The EC and the IMF are working on a guidance note on the Sequencing to PFM reforms expected to be available by mid-2012.</a:t>
            </a:r>
          </a:p>
        </p:txBody>
      </p:sp>
      <p:sp>
        <p:nvSpPr>
          <p:cNvPr id="48132" name="Slide Number Placeholder 3"/>
          <p:cNvSpPr>
            <a:spLocks noGrp="1"/>
          </p:cNvSpPr>
          <p:nvPr>
            <p:ph type="sldNum" sz="quarter" idx="5"/>
          </p:nvPr>
        </p:nvSpPr>
        <p:spPr>
          <a:noFill/>
          <a:ln>
            <a:miter lim="800000"/>
            <a:headEnd/>
            <a:tailEnd/>
          </a:ln>
        </p:spPr>
        <p:txBody>
          <a:bodyPr/>
          <a:lstStyle/>
          <a:p>
            <a:fld id="{07DE3976-896C-4204-823D-0406621A8B47}" type="slidenum">
              <a:rPr lang="en-GB" smtClean="0"/>
              <a:pPr/>
              <a:t>31</a:t>
            </a:fld>
            <a:endParaRPr lang="en-GB"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4</a:t>
            </a:fld>
            <a:endParaRPr lang="en-GB"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p:cNvSpPr>
            <a:spLocks noGrp="1" noRot="1" noChangeAspect="1" noTextEdit="1"/>
          </p:cNvSpPr>
          <p:nvPr>
            <p:ph type="sldImg"/>
          </p:nvPr>
        </p:nvSpPr>
        <p:spPr>
          <a:ln/>
        </p:spPr>
      </p:sp>
      <p:sp>
        <p:nvSpPr>
          <p:cNvPr id="49155" name="Espace réservé des commentaires 2"/>
          <p:cNvSpPr>
            <a:spLocks noGrp="1"/>
          </p:cNvSpPr>
          <p:nvPr>
            <p:ph type="body" idx="1"/>
          </p:nvPr>
        </p:nvSpPr>
        <p:spPr>
          <a:noFill/>
        </p:spPr>
        <p:txBody>
          <a:bodyPr/>
          <a:lstStyle/>
          <a:p>
            <a:r>
              <a:rPr lang="fr-FR" dirty="0" smtClean="0"/>
              <a:t>Allen Schick, 1998</a:t>
            </a:r>
          </a:p>
        </p:txBody>
      </p:sp>
      <p:sp>
        <p:nvSpPr>
          <p:cNvPr id="49156" name="Espace réservé du numéro de diapositive 3"/>
          <p:cNvSpPr>
            <a:spLocks noGrp="1"/>
          </p:cNvSpPr>
          <p:nvPr>
            <p:ph type="sldNum" sz="quarter" idx="5"/>
          </p:nvPr>
        </p:nvSpPr>
        <p:spPr>
          <a:noFill/>
          <a:ln>
            <a:miter lim="800000"/>
            <a:headEnd/>
            <a:tailEnd/>
          </a:ln>
        </p:spPr>
        <p:txBody>
          <a:bodyPr/>
          <a:lstStyle/>
          <a:p>
            <a:fld id="{E6D48CE7-7ACB-4E86-8FED-03555622B85B}" type="slidenum">
              <a:rPr lang="en-GB" smtClean="0"/>
              <a:pPr/>
              <a:t>32</a:t>
            </a:fld>
            <a:endParaRPr lang="en-GB"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p:cNvSpPr>
            <a:spLocks noGrp="1" noRot="1" noChangeAspect="1" noTextEdit="1"/>
          </p:cNvSpPr>
          <p:nvPr>
            <p:ph type="sldImg"/>
          </p:nvPr>
        </p:nvSpPr>
        <p:spPr>
          <a:ln/>
        </p:spPr>
      </p:sp>
      <p:sp>
        <p:nvSpPr>
          <p:cNvPr id="49155" name="Espace réservé des commentaires 2"/>
          <p:cNvSpPr>
            <a:spLocks noGrp="1"/>
          </p:cNvSpPr>
          <p:nvPr>
            <p:ph type="body" idx="1"/>
          </p:nvPr>
        </p:nvSpPr>
        <p:spPr>
          <a:noFill/>
        </p:spPr>
        <p:txBody>
          <a:bodyPr/>
          <a:lstStyle/>
          <a:p>
            <a:endParaRPr lang="fr-FR" dirty="0" smtClean="0"/>
          </a:p>
        </p:txBody>
      </p:sp>
      <p:sp>
        <p:nvSpPr>
          <p:cNvPr id="49156" name="Espace réservé du numéro de diapositive 3"/>
          <p:cNvSpPr>
            <a:spLocks noGrp="1"/>
          </p:cNvSpPr>
          <p:nvPr>
            <p:ph type="sldNum" sz="quarter" idx="5"/>
          </p:nvPr>
        </p:nvSpPr>
        <p:spPr>
          <a:noFill/>
          <a:ln>
            <a:miter lim="800000"/>
            <a:headEnd/>
            <a:tailEnd/>
          </a:ln>
        </p:spPr>
        <p:txBody>
          <a:bodyPr/>
          <a:lstStyle/>
          <a:p>
            <a:fld id="{E6D48CE7-7ACB-4E86-8FED-03555622B85B}" type="slidenum">
              <a:rPr lang="en-GB" smtClean="0"/>
              <a:pPr/>
              <a:t>33</a:t>
            </a:fld>
            <a:endParaRPr lang="en-GB"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Espace réservé de l'image des diapositives 1"/>
          <p:cNvSpPr>
            <a:spLocks noGrp="1" noRot="1" noChangeAspect="1" noTextEdit="1"/>
          </p:cNvSpPr>
          <p:nvPr>
            <p:ph type="sldImg"/>
          </p:nvPr>
        </p:nvSpPr>
        <p:spPr>
          <a:ln/>
        </p:spPr>
      </p:sp>
      <p:sp>
        <p:nvSpPr>
          <p:cNvPr id="50179" name="Espace réservé des commentaires 2"/>
          <p:cNvSpPr>
            <a:spLocks noGrp="1"/>
          </p:cNvSpPr>
          <p:nvPr>
            <p:ph type="body" idx="1"/>
          </p:nvPr>
        </p:nvSpPr>
        <p:spPr>
          <a:noFill/>
        </p:spPr>
        <p:txBody>
          <a:bodyPr/>
          <a:lstStyle/>
          <a:p>
            <a:endParaRPr lang="fr-FR" dirty="0" smtClean="0"/>
          </a:p>
        </p:txBody>
      </p:sp>
      <p:sp>
        <p:nvSpPr>
          <p:cNvPr id="50180" name="Espace réservé du numéro de diapositive 3"/>
          <p:cNvSpPr>
            <a:spLocks noGrp="1"/>
          </p:cNvSpPr>
          <p:nvPr>
            <p:ph type="sldNum" sz="quarter" idx="5"/>
          </p:nvPr>
        </p:nvSpPr>
        <p:spPr>
          <a:noFill/>
          <a:ln>
            <a:miter lim="800000"/>
            <a:headEnd/>
            <a:tailEnd/>
          </a:ln>
        </p:spPr>
        <p:txBody>
          <a:bodyPr/>
          <a:lstStyle/>
          <a:p>
            <a:fld id="{314202DA-9817-44B3-A659-733F0A5DAB4C}" type="slidenum">
              <a:rPr lang="en-GB" smtClean="0"/>
              <a:pPr/>
              <a:t>34</a:t>
            </a:fld>
            <a:endParaRPr lang="en-GB"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p:spPr>
        <p:txBody>
          <a:bodyPr/>
          <a:lstStyle/>
          <a:p>
            <a:endParaRPr lang="en-GB" dirty="0" smtClean="0"/>
          </a:p>
        </p:txBody>
      </p:sp>
      <p:sp>
        <p:nvSpPr>
          <p:cNvPr id="51204" name="Slide Number Placeholder 3"/>
          <p:cNvSpPr>
            <a:spLocks noGrp="1"/>
          </p:cNvSpPr>
          <p:nvPr>
            <p:ph type="sldNum" sz="quarter" idx="5"/>
          </p:nvPr>
        </p:nvSpPr>
        <p:spPr>
          <a:noFill/>
          <a:ln>
            <a:miter lim="800000"/>
            <a:headEnd/>
            <a:tailEnd/>
          </a:ln>
        </p:spPr>
        <p:txBody>
          <a:bodyPr/>
          <a:lstStyle/>
          <a:p>
            <a:fld id="{C5EA627E-3213-4EB0-91AF-66C5A83B4590}" type="slidenum">
              <a:rPr lang="en-GB" smtClean="0"/>
              <a:pPr/>
              <a:t>35</a:t>
            </a:fld>
            <a:endParaRPr lang="en-GB"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F5D41D-C4F0-4061-A7AF-59A03CEFBD8E}" type="slidenum">
              <a:rPr lang="en-US"/>
              <a:pPr/>
              <a:t>36</a:t>
            </a:fld>
            <a:endParaRPr lang="en-US"/>
          </a:p>
        </p:txBody>
      </p:sp>
      <p:sp>
        <p:nvSpPr>
          <p:cNvPr id="1009666" name="Rectangle 2"/>
          <p:cNvSpPr>
            <a:spLocks noGrp="1" noRot="1" noChangeAspect="1" noChangeArrowheads="1" noTextEdit="1"/>
          </p:cNvSpPr>
          <p:nvPr>
            <p:ph type="sldImg"/>
          </p:nvPr>
        </p:nvSpPr>
        <p:spPr>
          <a:ln/>
        </p:spPr>
      </p:sp>
      <p:sp>
        <p:nvSpPr>
          <p:cNvPr id="1009667" name="Rectangle 3"/>
          <p:cNvSpPr>
            <a:spLocks noGrp="1" noChangeArrowheads="1"/>
          </p:cNvSpPr>
          <p:nvPr>
            <p:ph type="body" idx="1"/>
          </p:nvPr>
        </p:nvSpPr>
        <p:spPr/>
        <p:txBody>
          <a:bodyPr/>
          <a:lstStyle/>
          <a:p>
            <a:endParaRPr lang="pt-B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37</a:t>
            </a:fld>
            <a:endParaRPr lang="en-GB"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CD62D7-0D1B-4A83-B7B2-B343067AE9FF}" type="slidenum">
              <a:rPr lang="en-US"/>
              <a:pPr/>
              <a:t>38</a:t>
            </a:fld>
            <a:endParaRPr lang="en-US"/>
          </a:p>
        </p:txBody>
      </p:sp>
      <p:sp>
        <p:nvSpPr>
          <p:cNvPr id="1138690" name="Rectangle 2"/>
          <p:cNvSpPr>
            <a:spLocks noGrp="1" noRot="1" noChangeAspect="1" noChangeArrowheads="1" noTextEdit="1"/>
          </p:cNvSpPr>
          <p:nvPr>
            <p:ph type="sldImg"/>
          </p:nvPr>
        </p:nvSpPr>
        <p:spPr>
          <a:xfrm>
            <a:off x="1092200" y="860425"/>
            <a:ext cx="4614863" cy="3462338"/>
          </a:xfrm>
          <a:ln/>
        </p:spPr>
      </p:sp>
      <p:sp>
        <p:nvSpPr>
          <p:cNvPr id="1138691" name="Rectangle 3"/>
          <p:cNvSpPr>
            <a:spLocks noGrp="1" noChangeArrowheads="1"/>
          </p:cNvSpPr>
          <p:nvPr>
            <p:ph type="body" idx="1"/>
          </p:nvPr>
        </p:nvSpPr>
        <p:spPr>
          <a:xfrm>
            <a:off x="907931" y="4688556"/>
            <a:ext cx="4980241" cy="4445126"/>
          </a:xfrm>
        </p:spPr>
        <p:txBody>
          <a:bodyPr lIns="89932" tIns="44965" rIns="89932" bIns="44965"/>
          <a:lstStyle/>
          <a:p>
            <a:endParaRPr lang="en-US" dirty="0"/>
          </a:p>
          <a:p>
            <a:endParaRPr lang="en-US" dirty="0"/>
          </a:p>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39</a:t>
            </a:fld>
            <a:endParaRPr lang="en-GB"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r>
              <a:rPr lang="en-GB" dirty="0" smtClean="0"/>
              <a:t>- See page 25 of the Guidelines</a:t>
            </a:r>
          </a:p>
          <a:p>
            <a:r>
              <a:rPr lang="en-GB" dirty="0" smtClean="0"/>
              <a:t>- Bullets 2 and 3: difference between “could” en “should” is copied from page 25 of the Guidelines</a:t>
            </a:r>
          </a:p>
          <a:p>
            <a:endParaRPr lang="en-GB" dirty="0" smtClean="0"/>
          </a:p>
        </p:txBody>
      </p:sp>
      <p:sp>
        <p:nvSpPr>
          <p:cNvPr id="56324" name="Slide Number Placeholder 3"/>
          <p:cNvSpPr>
            <a:spLocks noGrp="1"/>
          </p:cNvSpPr>
          <p:nvPr>
            <p:ph type="sldNum" sz="quarter" idx="5"/>
          </p:nvPr>
        </p:nvSpPr>
        <p:spPr>
          <a:noFill/>
          <a:ln>
            <a:miter lim="800000"/>
            <a:headEnd/>
            <a:tailEnd/>
          </a:ln>
        </p:spPr>
        <p:txBody>
          <a:bodyPr/>
          <a:lstStyle/>
          <a:p>
            <a:fld id="{584F6168-66F5-4C67-B42C-DCF5E534904B}" type="slidenum">
              <a:rPr lang="en-GB" smtClean="0"/>
              <a:pPr/>
              <a:t>40</a:t>
            </a:fld>
            <a:endParaRPr lang="en-GB"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Espace réservé de l'image des diapositives 1"/>
          <p:cNvSpPr>
            <a:spLocks noGrp="1" noRot="1" noChangeAspect="1" noTextEdit="1"/>
          </p:cNvSpPr>
          <p:nvPr>
            <p:ph type="sldImg"/>
          </p:nvPr>
        </p:nvSpPr>
        <p:spPr>
          <a:ln/>
        </p:spPr>
      </p:sp>
      <p:sp>
        <p:nvSpPr>
          <p:cNvPr id="57347" name="Espace réservé des commentaires 2"/>
          <p:cNvSpPr>
            <a:spLocks noGrp="1"/>
          </p:cNvSpPr>
          <p:nvPr>
            <p:ph type="body" idx="1"/>
          </p:nvPr>
        </p:nvSpPr>
        <p:spPr>
          <a:noFill/>
        </p:spPr>
        <p:txBody>
          <a:bodyPr/>
          <a:lstStyle/>
          <a:p>
            <a:endParaRPr lang="fr-FR" dirty="0" smtClean="0"/>
          </a:p>
        </p:txBody>
      </p:sp>
      <p:sp>
        <p:nvSpPr>
          <p:cNvPr id="57348" name="Espace réservé du numéro de diapositive 3"/>
          <p:cNvSpPr>
            <a:spLocks noGrp="1"/>
          </p:cNvSpPr>
          <p:nvPr>
            <p:ph type="sldNum" sz="quarter" idx="5"/>
          </p:nvPr>
        </p:nvSpPr>
        <p:spPr>
          <a:noFill/>
          <a:ln>
            <a:miter lim="800000"/>
            <a:headEnd/>
            <a:tailEnd/>
          </a:ln>
        </p:spPr>
        <p:txBody>
          <a:bodyPr/>
          <a:lstStyle/>
          <a:p>
            <a:fld id="{0B9BBC5A-73D1-4FFD-A15A-4FEEF5480E70}" type="slidenum">
              <a:rPr lang="en-GB" smtClean="0"/>
              <a:pPr/>
              <a:t>41</a:t>
            </a:fld>
            <a:endParaRPr lang="en-GB"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dirty="0" smtClean="0"/>
              <a:t>This </a:t>
            </a:r>
            <a:r>
              <a:rPr lang="fr-BE" dirty="0" err="1" smtClean="0"/>
              <a:t>slide</a:t>
            </a:r>
            <a:r>
              <a:rPr lang="fr-BE" dirty="0" smtClean="0"/>
              <a:t> to show </a:t>
            </a:r>
            <a:r>
              <a:rPr lang="fr-BE" dirty="0" err="1" smtClean="0"/>
              <a:t>that</a:t>
            </a:r>
            <a:r>
              <a:rPr lang="fr-BE" dirty="0" smtClean="0"/>
              <a:t> </a:t>
            </a:r>
            <a:r>
              <a:rPr lang="fr-BE" dirty="0" err="1" smtClean="0"/>
              <a:t>at</a:t>
            </a:r>
            <a:r>
              <a:rPr lang="fr-BE" dirty="0" smtClean="0"/>
              <a:t> </a:t>
            </a:r>
            <a:r>
              <a:rPr lang="fr-BE" dirty="0" err="1" smtClean="0"/>
              <a:t>every</a:t>
            </a:r>
            <a:r>
              <a:rPr lang="fr-BE" dirty="0" smtClean="0"/>
              <a:t> point of time the </a:t>
            </a:r>
            <a:r>
              <a:rPr lang="fr-BE" dirty="0" err="1" smtClean="0"/>
              <a:t>ministry</a:t>
            </a:r>
            <a:r>
              <a:rPr lang="fr-BE" baseline="0" dirty="0" smtClean="0"/>
              <a:t> of finance </a:t>
            </a:r>
            <a:r>
              <a:rPr lang="fr-BE" baseline="0" dirty="0" err="1" smtClean="0"/>
              <a:t>is</a:t>
            </a:r>
            <a:r>
              <a:rPr lang="fr-BE" baseline="0" dirty="0" smtClean="0"/>
              <a:t> </a:t>
            </a:r>
            <a:r>
              <a:rPr lang="fr-BE" baseline="0" dirty="0" err="1" smtClean="0"/>
              <a:t>involved</a:t>
            </a:r>
            <a:r>
              <a:rPr lang="fr-BE" baseline="0" dirty="0" smtClean="0"/>
              <a:t> in </a:t>
            </a:r>
            <a:r>
              <a:rPr lang="fr-BE" baseline="0" dirty="0" err="1" smtClean="0"/>
              <a:t>three</a:t>
            </a:r>
            <a:r>
              <a:rPr lang="fr-BE" baseline="0" dirty="0" smtClean="0"/>
              <a:t> budgets: the </a:t>
            </a:r>
            <a:r>
              <a:rPr lang="fr-BE" baseline="0" dirty="0" err="1" smtClean="0"/>
              <a:t>review</a:t>
            </a:r>
            <a:r>
              <a:rPr lang="fr-BE" baseline="0" dirty="0" smtClean="0"/>
              <a:t> of the </a:t>
            </a:r>
            <a:r>
              <a:rPr lang="fr-BE" baseline="0" dirty="0" err="1" smtClean="0"/>
              <a:t>previous</a:t>
            </a:r>
            <a:r>
              <a:rPr lang="fr-BE" baseline="0" dirty="0" smtClean="0"/>
              <a:t> one(s), the </a:t>
            </a:r>
            <a:r>
              <a:rPr lang="fr-BE" baseline="0" dirty="0" err="1" smtClean="0"/>
              <a:t>execution</a:t>
            </a:r>
            <a:r>
              <a:rPr lang="fr-BE" baseline="0" dirty="0" smtClean="0"/>
              <a:t> of the </a:t>
            </a:r>
            <a:r>
              <a:rPr lang="fr-BE" baseline="0" dirty="0" err="1" smtClean="0"/>
              <a:t>current</a:t>
            </a:r>
            <a:r>
              <a:rPr lang="fr-BE" baseline="0" dirty="0" smtClean="0"/>
              <a:t> one, and the </a:t>
            </a:r>
            <a:r>
              <a:rPr lang="fr-BE" baseline="0" dirty="0" err="1" smtClean="0"/>
              <a:t>preparation</a:t>
            </a:r>
            <a:r>
              <a:rPr lang="fr-BE" baseline="0" dirty="0" smtClean="0"/>
              <a:t> of the </a:t>
            </a:r>
            <a:r>
              <a:rPr lang="fr-BE" baseline="0" dirty="0" err="1" smtClean="0"/>
              <a:t>next</a:t>
            </a:r>
            <a:r>
              <a:rPr lang="fr-BE" baseline="0" dirty="0" smtClean="0"/>
              <a:t> one.</a:t>
            </a:r>
          </a:p>
          <a:p>
            <a:endParaRPr lang="en-GB" dirty="0"/>
          </a:p>
        </p:txBody>
      </p:sp>
      <p:sp>
        <p:nvSpPr>
          <p:cNvPr id="4" name="Date Placeholder 3"/>
          <p:cNvSpPr>
            <a:spLocks noGrp="1"/>
          </p:cNvSpPr>
          <p:nvPr>
            <p:ph type="dt" idx="10"/>
          </p:nvPr>
        </p:nvSpPr>
        <p:spPr/>
        <p:txBody>
          <a:bodyPr/>
          <a:lstStyle/>
          <a:p>
            <a:r>
              <a:rPr lang="en-US" smtClean="0"/>
              <a:t>November 2011</a:t>
            </a:r>
            <a:endParaRPr lang="en-GB"/>
          </a:p>
        </p:txBody>
      </p:sp>
      <p:sp>
        <p:nvSpPr>
          <p:cNvPr id="5" name="Slide Number Placeholder 4"/>
          <p:cNvSpPr>
            <a:spLocks noGrp="1"/>
          </p:cNvSpPr>
          <p:nvPr>
            <p:ph type="sldNum" sz="quarter" idx="11"/>
          </p:nvPr>
        </p:nvSpPr>
        <p:spPr/>
        <p:txBody>
          <a:bodyPr/>
          <a:lstStyle/>
          <a:p>
            <a:fld id="{DA168A58-B015-49BF-B034-0F42E1FF793E}" type="slidenum">
              <a:rPr lang="en-GB" smtClean="0"/>
              <a:pPr/>
              <a:t>5</a:t>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Espace réservé de l'image des diapositives 1"/>
          <p:cNvSpPr>
            <a:spLocks noGrp="1" noRot="1" noChangeAspect="1" noTextEdit="1"/>
          </p:cNvSpPr>
          <p:nvPr>
            <p:ph type="sldImg"/>
          </p:nvPr>
        </p:nvSpPr>
        <p:spPr>
          <a:ln/>
        </p:spPr>
      </p:sp>
      <p:sp>
        <p:nvSpPr>
          <p:cNvPr id="58371" name="Espace réservé des commentaires 2"/>
          <p:cNvSpPr>
            <a:spLocks noGrp="1"/>
          </p:cNvSpPr>
          <p:nvPr>
            <p:ph type="body" idx="1"/>
          </p:nvPr>
        </p:nvSpPr>
        <p:spPr>
          <a:noFill/>
        </p:spPr>
        <p:txBody>
          <a:bodyPr/>
          <a:lstStyle/>
          <a:p>
            <a:endParaRPr lang="fr-FR" dirty="0" smtClean="0"/>
          </a:p>
        </p:txBody>
      </p:sp>
      <p:sp>
        <p:nvSpPr>
          <p:cNvPr id="58372" name="Espace réservé du numéro de diapositive 3"/>
          <p:cNvSpPr>
            <a:spLocks noGrp="1"/>
          </p:cNvSpPr>
          <p:nvPr>
            <p:ph type="sldNum" sz="quarter" idx="5"/>
          </p:nvPr>
        </p:nvSpPr>
        <p:spPr>
          <a:noFill/>
          <a:ln>
            <a:miter lim="800000"/>
            <a:headEnd/>
            <a:tailEnd/>
          </a:ln>
        </p:spPr>
        <p:txBody>
          <a:bodyPr/>
          <a:lstStyle/>
          <a:p>
            <a:fld id="{6F0E273C-4D96-41FF-9146-9B198A4ED475}" type="slidenum">
              <a:rPr lang="en-GB" smtClean="0"/>
              <a:pPr/>
              <a:t>42</a:t>
            </a:fld>
            <a:endParaRPr lang="en-GB"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Espace réservé de l'image des diapositives 1"/>
          <p:cNvSpPr>
            <a:spLocks noGrp="1" noRot="1" noChangeAspect="1" noTextEdit="1"/>
          </p:cNvSpPr>
          <p:nvPr>
            <p:ph type="sldImg"/>
          </p:nvPr>
        </p:nvSpPr>
        <p:spPr>
          <a:ln/>
        </p:spPr>
      </p:sp>
      <p:sp>
        <p:nvSpPr>
          <p:cNvPr id="59395" name="Espace réservé des commentaires 2"/>
          <p:cNvSpPr>
            <a:spLocks noGrp="1"/>
          </p:cNvSpPr>
          <p:nvPr>
            <p:ph type="body" idx="1"/>
          </p:nvPr>
        </p:nvSpPr>
        <p:spPr>
          <a:noFill/>
        </p:spPr>
        <p:txBody>
          <a:bodyPr/>
          <a:lstStyle/>
          <a:p>
            <a:endParaRPr lang="fr-FR" dirty="0" smtClean="0"/>
          </a:p>
        </p:txBody>
      </p:sp>
      <p:sp>
        <p:nvSpPr>
          <p:cNvPr id="59396" name="Espace réservé du numéro de diapositive 3"/>
          <p:cNvSpPr>
            <a:spLocks noGrp="1"/>
          </p:cNvSpPr>
          <p:nvPr>
            <p:ph type="sldNum" sz="quarter" idx="5"/>
          </p:nvPr>
        </p:nvSpPr>
        <p:spPr>
          <a:noFill/>
          <a:ln>
            <a:miter lim="800000"/>
            <a:headEnd/>
            <a:tailEnd/>
          </a:ln>
        </p:spPr>
        <p:txBody>
          <a:bodyPr/>
          <a:lstStyle/>
          <a:p>
            <a:fld id="{735207A4-9BCC-43F5-8B41-CCF1658A7487}" type="slidenum">
              <a:rPr lang="en-GB" smtClean="0"/>
              <a:pPr/>
              <a:t>43</a:t>
            </a:fld>
            <a:endParaRPr lang="en-GB" dirty="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Espace réservé de l'image des diapositives 1"/>
          <p:cNvSpPr>
            <a:spLocks noGrp="1" noRot="1" noChangeAspect="1" noTextEdit="1"/>
          </p:cNvSpPr>
          <p:nvPr>
            <p:ph type="sldImg"/>
          </p:nvPr>
        </p:nvSpPr>
        <p:spPr>
          <a:ln/>
        </p:spPr>
      </p:sp>
      <p:sp>
        <p:nvSpPr>
          <p:cNvPr id="60419" name="Espace réservé des commentaires 2"/>
          <p:cNvSpPr>
            <a:spLocks noGrp="1"/>
          </p:cNvSpPr>
          <p:nvPr>
            <p:ph type="body" idx="1"/>
          </p:nvPr>
        </p:nvSpPr>
        <p:spPr>
          <a:noFill/>
        </p:spPr>
        <p:txBody>
          <a:bodyPr/>
          <a:lstStyle/>
          <a:p>
            <a:endParaRPr lang="fr-FR" dirty="0" smtClean="0"/>
          </a:p>
        </p:txBody>
      </p:sp>
      <p:sp>
        <p:nvSpPr>
          <p:cNvPr id="60420" name="Espace réservé du numéro de diapositive 3"/>
          <p:cNvSpPr>
            <a:spLocks noGrp="1"/>
          </p:cNvSpPr>
          <p:nvPr>
            <p:ph type="sldNum" sz="quarter" idx="5"/>
          </p:nvPr>
        </p:nvSpPr>
        <p:spPr>
          <a:noFill/>
          <a:ln>
            <a:miter lim="800000"/>
            <a:headEnd/>
            <a:tailEnd/>
          </a:ln>
        </p:spPr>
        <p:txBody>
          <a:bodyPr/>
          <a:lstStyle/>
          <a:p>
            <a:fld id="{57001CF1-88F9-4096-8E35-E9FC3BB6023D}" type="slidenum">
              <a:rPr lang="en-GB" smtClean="0"/>
              <a:pPr/>
              <a:t>44</a:t>
            </a:fld>
            <a:endParaRPr lang="en-GB"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BE" dirty="0" smtClean="0"/>
              <a:t>The </a:t>
            </a:r>
            <a:r>
              <a:rPr lang="fr-BE" dirty="0" err="1" smtClean="0"/>
              <a:t>general</a:t>
            </a:r>
            <a:r>
              <a:rPr lang="fr-BE" dirty="0" smtClean="0"/>
              <a:t> </a:t>
            </a:r>
            <a:r>
              <a:rPr lang="fr-BE" dirty="0" err="1" smtClean="0"/>
              <a:t>approach</a:t>
            </a:r>
            <a:r>
              <a:rPr lang="fr-BE" dirty="0" smtClean="0"/>
              <a:t> </a:t>
            </a:r>
            <a:r>
              <a:rPr lang="fr-BE" dirty="0" err="1" smtClean="0"/>
              <a:t>is</a:t>
            </a:r>
            <a:r>
              <a:rPr lang="fr-BE" dirty="0" smtClean="0"/>
              <a:t> </a:t>
            </a:r>
            <a:r>
              <a:rPr lang="fr-BE" dirty="0" err="1" smtClean="0"/>
              <a:t>based</a:t>
            </a:r>
            <a:r>
              <a:rPr lang="fr-BE" dirty="0" smtClean="0"/>
              <a:t> on</a:t>
            </a:r>
            <a:r>
              <a:rPr lang="fr-BE" baseline="0" dirty="0" smtClean="0"/>
              <a:t> </a:t>
            </a:r>
            <a:r>
              <a:rPr lang="fr-BE" baseline="0" dirty="0" err="1" smtClean="0"/>
              <a:t>two</a:t>
            </a:r>
            <a:r>
              <a:rPr lang="fr-BE" baseline="0" dirty="0" smtClean="0"/>
              <a:t> documents:</a:t>
            </a:r>
          </a:p>
          <a:p>
            <a:r>
              <a:rPr lang="fr-BE" baseline="0" dirty="0" smtClean="0"/>
              <a:t>1° The </a:t>
            </a:r>
            <a:r>
              <a:rPr lang="fr-BE" baseline="0" dirty="0" err="1" smtClean="0"/>
              <a:t>supplementary</a:t>
            </a:r>
            <a:r>
              <a:rPr lang="fr-BE" baseline="0" dirty="0" smtClean="0"/>
              <a:t> document to the Action Fiche)</a:t>
            </a:r>
          </a:p>
          <a:p>
            <a:r>
              <a:rPr lang="fr-BE" baseline="0" dirty="0" smtClean="0"/>
              <a:t>	In the guidelines: vol III, </a:t>
            </a:r>
            <a:r>
              <a:rPr lang="fr-BE" baseline="0" dirty="0" err="1" smtClean="0"/>
              <a:t>annex</a:t>
            </a:r>
            <a:r>
              <a:rPr lang="fr-BE" baseline="0" dirty="0" smtClean="0"/>
              <a:t> 5, part I</a:t>
            </a:r>
          </a:p>
          <a:p>
            <a:r>
              <a:rPr lang="fr-BE" baseline="0" dirty="0" smtClean="0"/>
              <a:t>	In </a:t>
            </a:r>
            <a:r>
              <a:rPr lang="fr-BE" baseline="0" dirty="0" err="1" smtClean="0"/>
              <a:t>this</a:t>
            </a:r>
            <a:r>
              <a:rPr lang="fr-BE" baseline="0" dirty="0" smtClean="0"/>
              <a:t> </a:t>
            </a:r>
            <a:r>
              <a:rPr lang="fr-BE" baseline="0" dirty="0" err="1" smtClean="0"/>
              <a:t>presentation</a:t>
            </a:r>
            <a:r>
              <a:rPr lang="fr-BE" baseline="0" dirty="0" smtClean="0"/>
              <a:t>: points 3, 4 and 5</a:t>
            </a:r>
          </a:p>
          <a:p>
            <a:r>
              <a:rPr lang="fr-BE" baseline="0" dirty="0" smtClean="0"/>
              <a:t>2° The </a:t>
            </a:r>
            <a:r>
              <a:rPr lang="fr-BE" baseline="0" dirty="0" err="1" smtClean="0"/>
              <a:t>Annual</a:t>
            </a:r>
            <a:r>
              <a:rPr lang="fr-BE" baseline="0" dirty="0" smtClean="0"/>
              <a:t> Monitoring PFM report. </a:t>
            </a:r>
          </a:p>
          <a:p>
            <a:r>
              <a:rPr lang="fr-BE" baseline="0" dirty="0" smtClean="0"/>
              <a:t>	In the guidelines: vol III, </a:t>
            </a:r>
            <a:r>
              <a:rPr lang="fr-BE" baseline="0" dirty="0" err="1" smtClean="0"/>
              <a:t>annex</a:t>
            </a:r>
            <a:r>
              <a:rPr lang="fr-BE" baseline="0" dirty="0" smtClean="0"/>
              <a:t> 5, part II</a:t>
            </a:r>
          </a:p>
          <a:p>
            <a:r>
              <a:rPr lang="fr-BE" baseline="0" dirty="0" smtClean="0"/>
              <a:t>	In </a:t>
            </a:r>
            <a:r>
              <a:rPr lang="fr-BE" baseline="0" dirty="0" err="1" smtClean="0"/>
              <a:t>this</a:t>
            </a:r>
            <a:r>
              <a:rPr lang="fr-BE" baseline="0" dirty="0" smtClean="0"/>
              <a:t> </a:t>
            </a:r>
            <a:r>
              <a:rPr lang="fr-BE" baseline="0" dirty="0" err="1" smtClean="0"/>
              <a:t>presentation</a:t>
            </a:r>
            <a:r>
              <a:rPr lang="fr-BE" baseline="0" dirty="0" smtClean="0"/>
              <a:t>: point 6</a:t>
            </a:r>
          </a:p>
          <a:p>
            <a:r>
              <a:rPr lang="fr-BE" baseline="0" dirty="0" smtClean="0"/>
              <a:t>In addition, the guidelines, vol III, </a:t>
            </a:r>
            <a:r>
              <a:rPr lang="fr-BE" baseline="0" dirty="0" err="1" smtClean="0"/>
              <a:t>annex</a:t>
            </a:r>
            <a:r>
              <a:rPr lang="fr-BE" baseline="0" dirty="0" smtClean="0"/>
              <a:t> 5, part III </a:t>
            </a:r>
            <a:r>
              <a:rPr lang="fr-BE" baseline="0" dirty="0" err="1" smtClean="0"/>
              <a:t>include</a:t>
            </a:r>
            <a:r>
              <a:rPr lang="fr-BE" baseline="0" dirty="0" smtClean="0"/>
              <a:t> </a:t>
            </a:r>
            <a:r>
              <a:rPr lang="fr-BE" baseline="0" dirty="0" err="1" smtClean="0"/>
              <a:t>various</a:t>
            </a:r>
            <a:r>
              <a:rPr lang="fr-BE" baseline="0" dirty="0" smtClean="0"/>
              <a:t> </a:t>
            </a:r>
            <a:r>
              <a:rPr lang="fr-BE" baseline="0" dirty="0" err="1" smtClean="0"/>
              <a:t>templates</a:t>
            </a:r>
            <a:r>
              <a:rPr lang="fr-BE" baseline="0" dirty="0" smtClean="0"/>
              <a:t> for the appendices to </a:t>
            </a:r>
            <a:r>
              <a:rPr lang="fr-BE" baseline="0" dirty="0" err="1" smtClean="0"/>
              <a:t>be</a:t>
            </a:r>
            <a:r>
              <a:rPr lang="fr-BE" baseline="0" dirty="0" smtClean="0"/>
              <a:t> </a:t>
            </a:r>
            <a:r>
              <a:rPr lang="fr-BE" baseline="0" dirty="0" err="1" smtClean="0"/>
              <a:t>joined</a:t>
            </a:r>
            <a:r>
              <a:rPr lang="fr-BE" baseline="0" dirty="0" smtClean="0"/>
              <a:t> to the </a:t>
            </a:r>
            <a:r>
              <a:rPr lang="fr-BE" baseline="0" dirty="0" err="1" smtClean="0"/>
              <a:t>two</a:t>
            </a:r>
            <a:r>
              <a:rPr lang="fr-BE" baseline="0" dirty="0" smtClean="0"/>
              <a:t> </a:t>
            </a:r>
            <a:r>
              <a:rPr lang="fr-BE" baseline="0" dirty="0" err="1" smtClean="0"/>
              <a:t>previous</a:t>
            </a:r>
            <a:r>
              <a:rPr lang="fr-BE" baseline="0" dirty="0" smtClean="0"/>
              <a:t> documents</a:t>
            </a:r>
          </a:p>
          <a:p>
            <a:pPr>
              <a:buFont typeface="Arial" pitchFamily="34" charset="0"/>
              <a:buNone/>
            </a:pPr>
            <a:endParaRPr lang="fr-BE" baseline="0" dirty="0" smtClean="0"/>
          </a:p>
          <a:p>
            <a:pPr>
              <a:buFont typeface="Arial" pitchFamily="34" charset="0"/>
              <a:buNone/>
            </a:pPr>
            <a:r>
              <a:rPr lang="fr-BE" baseline="0" dirty="0" smtClean="0"/>
              <a:t>This module </a:t>
            </a:r>
            <a:r>
              <a:rPr lang="fr-BE" baseline="0" dirty="0" err="1" smtClean="0"/>
              <a:t>also</a:t>
            </a:r>
            <a:r>
              <a:rPr lang="fr-BE" baseline="0" dirty="0" smtClean="0"/>
              <a:t> </a:t>
            </a:r>
            <a:r>
              <a:rPr lang="fr-BE" baseline="0" dirty="0" err="1" smtClean="0"/>
              <a:t>includes</a:t>
            </a:r>
            <a:r>
              <a:rPr lang="fr-BE" baseline="0" dirty="0" smtClean="0"/>
              <a:t> a section on the PFM aspects of </a:t>
            </a:r>
            <a:r>
              <a:rPr lang="fr-BE" baseline="0" dirty="0" err="1" smtClean="0"/>
              <a:t>domestic</a:t>
            </a:r>
            <a:r>
              <a:rPr lang="fr-BE" baseline="0" dirty="0" smtClean="0"/>
              <a:t> revenue mobilisation (DRM) </a:t>
            </a:r>
          </a:p>
          <a:p>
            <a:pPr>
              <a:buFont typeface="Arial" pitchFamily="34" charset="0"/>
              <a:buNone/>
            </a:pPr>
            <a:r>
              <a:rPr lang="fr-BE" baseline="0" dirty="0" smtClean="0"/>
              <a:t>DRM </a:t>
            </a:r>
            <a:r>
              <a:rPr lang="fr-BE" baseline="0" dirty="0" err="1" smtClean="0"/>
              <a:t>is</a:t>
            </a:r>
            <a:r>
              <a:rPr lang="fr-BE" baseline="0" dirty="0" smtClean="0"/>
              <a:t> not an </a:t>
            </a:r>
            <a:r>
              <a:rPr lang="fr-BE" baseline="0" dirty="0" err="1" smtClean="0"/>
              <a:t>eligibility</a:t>
            </a:r>
            <a:r>
              <a:rPr lang="fr-BE" baseline="0" dirty="0" smtClean="0"/>
              <a:t> </a:t>
            </a:r>
            <a:r>
              <a:rPr lang="fr-BE" baseline="0" dirty="0" err="1" smtClean="0"/>
              <a:t>criterion</a:t>
            </a:r>
            <a:r>
              <a:rPr lang="fr-BE" baseline="0" dirty="0" smtClean="0"/>
              <a:t> but the Commission </a:t>
            </a:r>
            <a:r>
              <a:rPr lang="fr-BE" baseline="0" dirty="0" err="1" smtClean="0"/>
              <a:t>wants</a:t>
            </a:r>
            <a:r>
              <a:rPr lang="fr-BE" baseline="0" dirty="0" smtClean="0"/>
              <a:t> to sets </a:t>
            </a:r>
            <a:r>
              <a:rPr lang="fr-BE" baseline="0" dirty="0" err="1" smtClean="0"/>
              <a:t>special</a:t>
            </a:r>
            <a:r>
              <a:rPr lang="fr-BE" baseline="0" dirty="0" smtClean="0"/>
              <a:t> importance on </a:t>
            </a:r>
            <a:r>
              <a:rPr lang="fr-BE" baseline="0" dirty="0" err="1" smtClean="0"/>
              <a:t>this</a:t>
            </a:r>
            <a:r>
              <a:rPr lang="fr-BE" baseline="0" dirty="0" smtClean="0"/>
              <a:t> </a:t>
            </a:r>
            <a:r>
              <a:rPr lang="fr-BE" baseline="0" dirty="0" err="1" smtClean="0"/>
              <a:t>topic</a:t>
            </a:r>
            <a:r>
              <a:rPr lang="fr-BE" baseline="0" dirty="0" smtClean="0"/>
              <a:t> </a:t>
            </a:r>
            <a:r>
              <a:rPr lang="fr-BE" baseline="0" dirty="0" err="1" smtClean="0"/>
              <a:t>since</a:t>
            </a:r>
            <a:r>
              <a:rPr lang="fr-BE" baseline="0" dirty="0" smtClean="0"/>
              <a:t> DRM in the long </a:t>
            </a:r>
            <a:r>
              <a:rPr lang="fr-BE" baseline="0" dirty="0" err="1" smtClean="0"/>
              <a:t>run</a:t>
            </a:r>
            <a:r>
              <a:rPr lang="fr-BE" baseline="0" dirty="0" smtClean="0"/>
              <a:t> </a:t>
            </a:r>
            <a:r>
              <a:rPr lang="fr-BE" baseline="0" dirty="0" err="1" smtClean="0"/>
              <a:t>is</a:t>
            </a:r>
            <a:r>
              <a:rPr lang="fr-BE" baseline="0" dirty="0" smtClean="0"/>
              <a:t> the </a:t>
            </a:r>
            <a:r>
              <a:rPr lang="fr-BE" baseline="0" dirty="0" err="1" smtClean="0"/>
              <a:t>natural</a:t>
            </a:r>
            <a:r>
              <a:rPr lang="fr-BE" baseline="0" dirty="0" smtClean="0"/>
              <a:t> </a:t>
            </a:r>
            <a:r>
              <a:rPr lang="fr-BE" baseline="0" dirty="0" err="1" smtClean="0"/>
              <a:t>way</a:t>
            </a:r>
            <a:r>
              <a:rPr lang="fr-BE" baseline="0" dirty="0" smtClean="0"/>
              <a:t> to exit </a:t>
            </a:r>
            <a:r>
              <a:rPr lang="fr-BE" baseline="0" dirty="0" err="1" smtClean="0"/>
              <a:t>from</a:t>
            </a:r>
            <a:r>
              <a:rPr lang="fr-BE" baseline="0" dirty="0" smtClean="0"/>
              <a:t> BS and </a:t>
            </a:r>
            <a:r>
              <a:rPr lang="fr-BE" baseline="0" dirty="0" err="1" smtClean="0"/>
              <a:t>aid</a:t>
            </a:r>
            <a:r>
              <a:rPr lang="fr-BE" baseline="0" dirty="0" smtClean="0"/>
              <a:t> </a:t>
            </a:r>
            <a:r>
              <a:rPr lang="fr-BE" baseline="0" dirty="0" err="1" smtClean="0"/>
              <a:t>dependency</a:t>
            </a:r>
            <a:r>
              <a:rPr lang="fr-BE" baseline="0" dirty="0" smtClean="0"/>
              <a:t>. DRM </a:t>
            </a:r>
            <a:r>
              <a:rPr lang="fr-BE" baseline="0" dirty="0" err="1" smtClean="0"/>
              <a:t>is</a:t>
            </a:r>
            <a:r>
              <a:rPr lang="fr-BE" baseline="0" dirty="0" smtClean="0"/>
              <a:t> </a:t>
            </a:r>
            <a:r>
              <a:rPr lang="fr-BE" baseline="0" dirty="0" err="1" smtClean="0"/>
              <a:t>primarily</a:t>
            </a:r>
            <a:r>
              <a:rPr lang="fr-BE" baseline="0" dirty="0" smtClean="0"/>
              <a:t> a </a:t>
            </a:r>
            <a:r>
              <a:rPr lang="fr-BE" baseline="0" dirty="0" err="1" smtClean="0"/>
              <a:t>matter</a:t>
            </a:r>
            <a:r>
              <a:rPr lang="fr-BE" baseline="0" dirty="0" smtClean="0"/>
              <a:t> of fiscal </a:t>
            </a:r>
            <a:r>
              <a:rPr lang="fr-BE" baseline="0" dirty="0" err="1" smtClean="0"/>
              <a:t>policy</a:t>
            </a:r>
            <a:r>
              <a:rPr lang="fr-BE" baseline="0" dirty="0" smtClean="0"/>
              <a:t> but </a:t>
            </a:r>
            <a:r>
              <a:rPr lang="fr-BE" baseline="0" dirty="0" err="1" smtClean="0"/>
              <a:t>also</a:t>
            </a:r>
            <a:r>
              <a:rPr lang="fr-BE" baseline="0" dirty="0" smtClean="0"/>
              <a:t> of PFM. The guidelines </a:t>
            </a:r>
            <a:r>
              <a:rPr lang="fr-BE" baseline="0" dirty="0" err="1" smtClean="0"/>
              <a:t>treat</a:t>
            </a:r>
            <a:r>
              <a:rPr lang="fr-BE" baseline="0" dirty="0" smtClean="0"/>
              <a:t> </a:t>
            </a:r>
            <a:r>
              <a:rPr lang="fr-BE" baseline="0" dirty="0" err="1" smtClean="0"/>
              <a:t>both</a:t>
            </a:r>
            <a:r>
              <a:rPr lang="fr-BE" baseline="0" dirty="0" smtClean="0"/>
              <a:t> aspect </a:t>
            </a:r>
            <a:r>
              <a:rPr lang="fr-BE" baseline="0" dirty="0" err="1" smtClean="0"/>
              <a:t>jointly</a:t>
            </a:r>
            <a:r>
              <a:rPr lang="fr-BE" baseline="0" dirty="0" smtClean="0"/>
              <a:t> in vol II, section 5.5, and in vol </a:t>
            </a:r>
            <a:r>
              <a:rPr lang="fr-BE" baseline="0" dirty="0" err="1" smtClean="0"/>
              <a:t>III,annnex</a:t>
            </a:r>
            <a:r>
              <a:rPr lang="fr-BE" baseline="0" dirty="0" smtClean="0"/>
              <a:t> 11.</a:t>
            </a:r>
          </a:p>
          <a:p>
            <a:pPr>
              <a:buFont typeface="Arial" pitchFamily="34" charset="0"/>
              <a:buNone/>
            </a:pPr>
            <a:r>
              <a:rPr lang="fr-BE" baseline="0" dirty="0" smtClean="0"/>
              <a:t>In </a:t>
            </a:r>
            <a:r>
              <a:rPr lang="fr-BE" baseline="0" dirty="0" err="1" smtClean="0"/>
              <a:t>this</a:t>
            </a:r>
            <a:r>
              <a:rPr lang="fr-BE" baseline="0" dirty="0" smtClean="0"/>
              <a:t> course DRM fiscal </a:t>
            </a:r>
            <a:r>
              <a:rPr lang="fr-BE" baseline="0" dirty="0" err="1" smtClean="0"/>
              <a:t>policy</a:t>
            </a:r>
            <a:r>
              <a:rPr lang="fr-BE" baseline="0" dirty="0" smtClean="0"/>
              <a:t> aspects are </a:t>
            </a:r>
            <a:r>
              <a:rPr lang="fr-BE" baseline="0" dirty="0" err="1" smtClean="0"/>
              <a:t>dealt</a:t>
            </a:r>
            <a:r>
              <a:rPr lang="fr-BE" baseline="0" dirty="0" smtClean="0"/>
              <a:t> </a:t>
            </a:r>
            <a:r>
              <a:rPr lang="fr-BE" baseline="0" dirty="0" err="1" smtClean="0"/>
              <a:t>with</a:t>
            </a:r>
            <a:r>
              <a:rPr lang="fr-BE" baseline="0" dirty="0" smtClean="0"/>
              <a:t> in module 4(macro) </a:t>
            </a:r>
            <a:r>
              <a:rPr lang="fr-BE" baseline="0" dirty="0" err="1" smtClean="0"/>
              <a:t>whereas</a:t>
            </a:r>
            <a:r>
              <a:rPr lang="fr-BE" baseline="0" dirty="0" smtClean="0"/>
              <a:t> the PFM aspects are </a:t>
            </a:r>
            <a:r>
              <a:rPr lang="fr-BE" baseline="0" dirty="0" err="1" smtClean="0"/>
              <a:t>covered</a:t>
            </a:r>
            <a:r>
              <a:rPr lang="fr-BE" baseline="0" dirty="0" smtClean="0"/>
              <a:t> in </a:t>
            </a:r>
            <a:r>
              <a:rPr lang="fr-BE" baseline="0" dirty="0" err="1" smtClean="0"/>
              <a:t>this</a:t>
            </a:r>
            <a:r>
              <a:rPr lang="fr-BE" baseline="0" dirty="0" smtClean="0"/>
              <a:t> module (point 3b).</a:t>
            </a:r>
          </a:p>
          <a:p>
            <a:pPr>
              <a:buFont typeface="Arial" pitchFamily="34" charset="0"/>
              <a:buNone/>
            </a:pPr>
            <a:endParaRPr lang="fr-BE" baseline="0" dirty="0" smtClean="0"/>
          </a:p>
          <a:p>
            <a:endParaRPr lang="fr-BE" baseline="0" dirty="0" smtClean="0"/>
          </a:p>
          <a:p>
            <a:endParaRPr lang="en-GB" dirty="0" smtClean="0"/>
          </a:p>
          <a:p>
            <a:endParaRPr lang="en-GB" dirty="0" smtClean="0"/>
          </a:p>
          <a:p>
            <a:endParaRPr lang="en-GB"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6</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9809B6-6B05-4E94-8AC3-187A999FBEF5}" type="slidenum">
              <a:rPr lang="en-US"/>
              <a:pPr/>
              <a:t>7</a:t>
            </a:fld>
            <a:endParaRPr lang="en-US"/>
          </a:p>
        </p:txBody>
      </p:sp>
      <p:sp>
        <p:nvSpPr>
          <p:cNvPr id="1019906" name="Rectangle 2"/>
          <p:cNvSpPr>
            <a:spLocks noGrp="1" noRot="1" noChangeAspect="1" noChangeArrowheads="1" noTextEdit="1"/>
          </p:cNvSpPr>
          <p:nvPr>
            <p:ph type="sldImg"/>
          </p:nvPr>
        </p:nvSpPr>
        <p:spPr>
          <a:ln/>
        </p:spPr>
      </p:sp>
      <p:sp>
        <p:nvSpPr>
          <p:cNvPr id="1019907" name="Rectangle 3"/>
          <p:cNvSpPr>
            <a:spLocks noGrp="1" noChangeArrowheads="1"/>
          </p:cNvSpPr>
          <p:nvPr>
            <p:ph type="body" idx="1"/>
          </p:nvPr>
        </p:nvSpPr>
        <p:spPr/>
        <p:txBody>
          <a:bodyPr/>
          <a:lstStyle/>
          <a:p>
            <a:endParaRPr lang="pt-B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995C6B-9A9C-432A-A953-4EB1DE28789A}" type="slidenum">
              <a:rPr lang="en-US"/>
              <a:pPr/>
              <a:t>8</a:t>
            </a:fld>
            <a:endParaRPr lang="en-US"/>
          </a:p>
        </p:txBody>
      </p:sp>
      <p:sp>
        <p:nvSpPr>
          <p:cNvPr id="1348610" name="Rectangle 2"/>
          <p:cNvSpPr>
            <a:spLocks noGrp="1" noRot="1" noChangeAspect="1" noChangeArrowheads="1" noTextEdit="1"/>
          </p:cNvSpPr>
          <p:nvPr>
            <p:ph type="sldImg"/>
          </p:nvPr>
        </p:nvSpPr>
        <p:spPr>
          <a:xfrm>
            <a:off x="941388" y="747713"/>
            <a:ext cx="4916487" cy="3689350"/>
          </a:xfrm>
          <a:ln/>
        </p:spPr>
      </p:sp>
      <p:sp>
        <p:nvSpPr>
          <p:cNvPr id="1348611" name="Rectangle 3"/>
          <p:cNvSpPr>
            <a:spLocks noGrp="1" noChangeArrowheads="1"/>
          </p:cNvSpPr>
          <p:nvPr>
            <p:ph type="body" idx="1"/>
          </p:nvPr>
        </p:nvSpPr>
        <p:spPr>
          <a:xfrm>
            <a:off x="907931" y="4691983"/>
            <a:ext cx="4981815" cy="4441698"/>
          </a:xfrm>
        </p:spPr>
        <p:txBody>
          <a:bodyPr lIns="88624" tIns="44312" rIns="88624" bIns="44312"/>
          <a:lstStyle/>
          <a:p>
            <a:r>
              <a:rPr lang="en-GB" baseline="0" dirty="0" smtClean="0"/>
              <a:t>Second bullet: </a:t>
            </a:r>
            <a:r>
              <a:rPr lang="en-GB" dirty="0" smtClean="0"/>
              <a:t>in this sentence “precondition” should not be understood as a precondition for signing the Financing Agreement, but as a disbursement condition for the first tranche. </a:t>
            </a:r>
            <a:endParaRPr lang="de-DE" dirty="0" smtClean="0"/>
          </a:p>
          <a:p>
            <a:pPr marL="171450" indent="-171450">
              <a:buFontTx/>
              <a:buChar char="-"/>
            </a:pPr>
            <a:r>
              <a:rPr lang="de-DE" dirty="0" smtClean="0"/>
              <a:t>Third </a:t>
            </a:r>
            <a:r>
              <a:rPr lang="de-DE" dirty="0" err="1" smtClean="0"/>
              <a:t>bullet</a:t>
            </a:r>
            <a:r>
              <a:rPr lang="de-DE" dirty="0" smtClean="0"/>
              <a:t>: </a:t>
            </a:r>
            <a:r>
              <a:rPr lang="en-GB" dirty="0" smtClean="0"/>
              <a:t>this is in fact the “bottom line” of the PFM eligibility criterion. It implies also: no matter the strengths and weaknesses of the other eligibility criteria, when PFM is extremely weak, BS will not be provided. </a:t>
            </a:r>
          </a:p>
          <a:p>
            <a:pPr marL="171450" indent="-171450">
              <a:buFontTx/>
              <a:buNone/>
            </a:pPr>
            <a:r>
              <a:rPr lang="en-GB" dirty="0" smtClean="0"/>
              <a:t> </a:t>
            </a:r>
          </a:p>
          <a:p>
            <a:r>
              <a:rPr lang="de-DE" b="1" dirty="0" smtClean="0"/>
              <a:t>The </a:t>
            </a:r>
            <a:r>
              <a:rPr lang="de-DE" b="1" dirty="0" err="1" smtClean="0"/>
              <a:t>core</a:t>
            </a:r>
            <a:r>
              <a:rPr lang="de-DE" b="1" dirty="0" smtClean="0"/>
              <a:t> </a:t>
            </a:r>
            <a:r>
              <a:rPr lang="de-DE" b="1" dirty="0" err="1" smtClean="0"/>
              <a:t>functions</a:t>
            </a:r>
            <a:r>
              <a:rPr lang="de-DE" b="1" baseline="0" dirty="0" smtClean="0"/>
              <a:t> </a:t>
            </a:r>
            <a:r>
              <a:rPr lang="de-DE" b="1" baseline="0" dirty="0" err="1" smtClean="0"/>
              <a:t>which</a:t>
            </a:r>
            <a:r>
              <a:rPr lang="de-DE" b="1" baseline="0" dirty="0" smtClean="0"/>
              <a:t> must </a:t>
            </a:r>
            <a:r>
              <a:rPr lang="de-DE" b="1" baseline="0" dirty="0" err="1" smtClean="0"/>
              <a:t>absolutely</a:t>
            </a:r>
            <a:r>
              <a:rPr lang="de-DE" b="1" baseline="0" dirty="0" smtClean="0"/>
              <a:t> </a:t>
            </a:r>
            <a:r>
              <a:rPr lang="de-DE" b="1" baseline="0" dirty="0" err="1" smtClean="0"/>
              <a:t>be</a:t>
            </a:r>
            <a:r>
              <a:rPr lang="de-DE" b="1" baseline="0" dirty="0" smtClean="0"/>
              <a:t> </a:t>
            </a:r>
            <a:r>
              <a:rPr lang="de-DE" b="1" baseline="0" dirty="0" err="1" smtClean="0"/>
              <a:t>fulfilled</a:t>
            </a:r>
            <a:r>
              <a:rPr lang="de-DE" b="1" baseline="0" dirty="0" smtClean="0"/>
              <a:t> </a:t>
            </a:r>
            <a:r>
              <a:rPr lang="de-DE" b="1" baseline="0" dirty="0" err="1" smtClean="0"/>
              <a:t>for</a:t>
            </a:r>
            <a:r>
              <a:rPr lang="de-DE" b="1" baseline="0" dirty="0" smtClean="0"/>
              <a:t> </a:t>
            </a:r>
            <a:r>
              <a:rPr lang="de-DE" b="1" baseline="0" dirty="0" err="1" smtClean="0"/>
              <a:t>considering</a:t>
            </a:r>
            <a:r>
              <a:rPr lang="de-DE" b="1" baseline="0" dirty="0" smtClean="0"/>
              <a:t> BS </a:t>
            </a:r>
            <a:r>
              <a:rPr lang="de-DE" b="1" baseline="0" dirty="0" err="1" smtClean="0"/>
              <a:t>are</a:t>
            </a:r>
            <a:r>
              <a:rPr lang="de-DE" b="1" baseline="0" dirty="0" smtClean="0"/>
              <a:t>:</a:t>
            </a:r>
          </a:p>
          <a:p>
            <a:pPr>
              <a:buFontTx/>
              <a:buChar char="-"/>
            </a:pPr>
            <a:r>
              <a:rPr lang="de-DE" b="1" baseline="0" dirty="0" smtClean="0"/>
              <a:t>The </a:t>
            </a:r>
            <a:r>
              <a:rPr lang="de-DE" b="1" baseline="0" dirty="0" err="1" smtClean="0"/>
              <a:t>existence</a:t>
            </a:r>
            <a:r>
              <a:rPr lang="de-DE" b="1" baseline="0" dirty="0" smtClean="0"/>
              <a:t> </a:t>
            </a:r>
            <a:r>
              <a:rPr lang="de-DE" b="1" baseline="0" dirty="0" err="1" smtClean="0"/>
              <a:t>of</a:t>
            </a:r>
            <a:r>
              <a:rPr lang="de-DE" b="1" baseline="0" dirty="0" smtClean="0"/>
              <a:t> a </a:t>
            </a:r>
            <a:r>
              <a:rPr lang="de-DE" b="1" baseline="0" dirty="0" err="1" smtClean="0"/>
              <a:t>budget</a:t>
            </a:r>
            <a:endParaRPr lang="de-DE" b="1" baseline="0" dirty="0" smtClean="0"/>
          </a:p>
          <a:p>
            <a:pPr>
              <a:buFontTx/>
              <a:buChar char="-"/>
            </a:pPr>
            <a:r>
              <a:rPr lang="de-DE" b="1" baseline="0" dirty="0" smtClean="0"/>
              <a:t> The </a:t>
            </a:r>
            <a:r>
              <a:rPr lang="de-DE" b="1" baseline="0" dirty="0" err="1" smtClean="0"/>
              <a:t>existence</a:t>
            </a:r>
            <a:r>
              <a:rPr lang="de-DE" b="1" baseline="0" dirty="0" smtClean="0"/>
              <a:t> </a:t>
            </a:r>
            <a:r>
              <a:rPr lang="de-DE" b="1" baseline="0" dirty="0" err="1" smtClean="0"/>
              <a:t>of</a:t>
            </a:r>
            <a:r>
              <a:rPr lang="de-DE" b="1" baseline="0" dirty="0" smtClean="0"/>
              <a:t> a Treasury </a:t>
            </a:r>
            <a:r>
              <a:rPr lang="de-DE" b="1" baseline="0" dirty="0" err="1" smtClean="0"/>
              <a:t>or</a:t>
            </a:r>
            <a:r>
              <a:rPr lang="de-DE" b="1" baseline="0" dirty="0" smtClean="0"/>
              <a:t> an </a:t>
            </a:r>
            <a:r>
              <a:rPr lang="de-DE" b="1" baseline="0" dirty="0" err="1" smtClean="0"/>
              <a:t>equivalent</a:t>
            </a:r>
            <a:r>
              <a:rPr lang="de-DE" b="1" baseline="0" dirty="0" smtClean="0"/>
              <a:t> </a:t>
            </a:r>
            <a:r>
              <a:rPr lang="de-DE" b="1" baseline="0" dirty="0" err="1" smtClean="0"/>
              <a:t>central</a:t>
            </a:r>
            <a:r>
              <a:rPr lang="de-DE" b="1" baseline="0" dirty="0" smtClean="0"/>
              <a:t> </a:t>
            </a:r>
            <a:r>
              <a:rPr lang="de-DE" b="1" baseline="0" dirty="0" err="1" smtClean="0"/>
              <a:t>payment</a:t>
            </a:r>
            <a:r>
              <a:rPr lang="de-DE" b="1" baseline="0" dirty="0" smtClean="0"/>
              <a:t> </a:t>
            </a:r>
            <a:r>
              <a:rPr lang="de-DE" b="1" baseline="0" dirty="0" err="1" smtClean="0"/>
              <a:t>system</a:t>
            </a:r>
            <a:endParaRPr lang="de-DE" b="1" baseline="0" dirty="0" smtClean="0"/>
          </a:p>
          <a:p>
            <a:pPr>
              <a:buFontTx/>
              <a:buChar char="-"/>
            </a:pPr>
            <a:r>
              <a:rPr lang="de-DE" b="1" baseline="0" dirty="0" smtClean="0"/>
              <a:t> The </a:t>
            </a:r>
            <a:r>
              <a:rPr lang="de-DE" b="1" baseline="0" dirty="0" err="1" smtClean="0"/>
              <a:t>existence</a:t>
            </a:r>
            <a:r>
              <a:rPr lang="de-DE" b="1" baseline="0" dirty="0" smtClean="0"/>
              <a:t> </a:t>
            </a:r>
            <a:r>
              <a:rPr lang="de-DE" b="1" baseline="0" dirty="0" err="1" smtClean="0"/>
              <a:t>of</a:t>
            </a:r>
            <a:r>
              <a:rPr lang="de-DE" b="1" baseline="0" dirty="0" smtClean="0"/>
              <a:t> </a:t>
            </a:r>
            <a:r>
              <a:rPr lang="de-DE" b="1" baseline="0" dirty="0" err="1" smtClean="0"/>
              <a:t>reporting</a:t>
            </a:r>
            <a:r>
              <a:rPr lang="de-DE" b="1" baseline="0" dirty="0" smtClean="0"/>
              <a:t> </a:t>
            </a:r>
            <a:r>
              <a:rPr lang="de-DE" b="1" baseline="0" dirty="0" err="1" smtClean="0"/>
              <a:t>and</a:t>
            </a:r>
            <a:r>
              <a:rPr lang="de-DE" b="1" baseline="0" dirty="0" smtClean="0"/>
              <a:t> </a:t>
            </a:r>
            <a:r>
              <a:rPr lang="de-DE" b="1" baseline="0" dirty="0" err="1" smtClean="0"/>
              <a:t>control</a:t>
            </a:r>
            <a:r>
              <a:rPr lang="de-DE" b="1" baseline="0" dirty="0" smtClean="0"/>
              <a:t> </a:t>
            </a:r>
            <a:r>
              <a:rPr lang="de-DE" b="1" baseline="0" dirty="0" err="1" smtClean="0"/>
              <a:t>mechanisms</a:t>
            </a:r>
            <a:r>
              <a:rPr lang="de-DE" b="1" baseline="0" dirty="0" smtClean="0"/>
              <a:t>. </a:t>
            </a:r>
            <a:endParaRPr lang="de-DE" b="1"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Espace réservé de l'image des diapositives 1"/>
          <p:cNvSpPr>
            <a:spLocks noGrp="1" noRot="1" noChangeAspect="1" noTextEdit="1"/>
          </p:cNvSpPr>
          <p:nvPr>
            <p:ph type="sldImg"/>
          </p:nvPr>
        </p:nvSpPr>
        <p:spPr>
          <a:ln/>
        </p:spPr>
      </p:sp>
      <p:sp>
        <p:nvSpPr>
          <p:cNvPr id="38915" name="Espace réservé des commentaires 2"/>
          <p:cNvSpPr>
            <a:spLocks noGrp="1"/>
          </p:cNvSpPr>
          <p:nvPr>
            <p:ph type="body" idx="1"/>
          </p:nvPr>
        </p:nvSpPr>
        <p:spPr>
          <a:noFill/>
        </p:spPr>
        <p:txBody>
          <a:bodyPr/>
          <a:lstStyle/>
          <a:p>
            <a:endParaRPr lang="fr-FR" dirty="0" smtClean="0"/>
          </a:p>
        </p:txBody>
      </p:sp>
      <p:sp>
        <p:nvSpPr>
          <p:cNvPr id="38916" name="Espace réservé du numéro de diapositive 3"/>
          <p:cNvSpPr>
            <a:spLocks noGrp="1"/>
          </p:cNvSpPr>
          <p:nvPr>
            <p:ph type="sldNum" sz="quarter" idx="5"/>
          </p:nvPr>
        </p:nvSpPr>
        <p:spPr>
          <a:noFill/>
          <a:ln>
            <a:miter lim="800000"/>
            <a:headEnd/>
            <a:tailEnd/>
          </a:ln>
        </p:spPr>
        <p:txBody>
          <a:bodyPr/>
          <a:lstStyle/>
          <a:p>
            <a:fld id="{ADAA30AB-FF40-49CB-80E1-6AB600BE04F0}" type="slidenum">
              <a:rPr lang="en-GB" smtClean="0"/>
              <a:pPr/>
              <a:t>9</a:t>
            </a:fld>
            <a:endParaRPr lang="en-GB"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fld id="{0D581910-1000-4934-A4DB-C00CB7F3B0B7}" type="slidenum">
              <a:rPr lang="en-GB" smtClean="0"/>
              <a:pPr/>
              <a:t>10</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dirty="0">
              <a:solidFill>
                <a:schemeClr val="lt1"/>
              </a:solidFill>
              <a:latin typeface="+mn-lt"/>
            </a:endParaRPr>
          </a:p>
        </p:txBody>
      </p:sp>
      <p:pic>
        <p:nvPicPr>
          <p:cNvPr id="3086"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dirty="0"/>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dirty="0"/>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CF397374-FFED-4283-B087-0C6DD4EB9D19}" type="slidenum">
              <a:rPr lang="en-GB"/>
              <a:pPr/>
              <a:t>‹#›</a:t>
            </a:fld>
            <a:endParaRPr lang="en-GB" dirty="0"/>
          </a:p>
        </p:txBody>
      </p:sp>
      <p:sp>
        <p:nvSpPr>
          <p:cNvPr id="7" name="Rectangle 6"/>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CB1118AE-C847-402C-9085-059A323F5C7D}" type="slidenum">
              <a:rPr lang="en-GB"/>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ACDDF6EF-A12F-419C-A27B-ECF9C4D0DC3D}" type="slidenum">
              <a:rPr lang="en-GB"/>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endParaRPr lang="en-GB"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dirty="0"/>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dirty="0"/>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3E660EA-3F67-4F0F-8CA3-0689CF6FE49B}"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37B83C0C-BC65-4367-9B8A-060D4801009D}" type="slidenum">
              <a:rPr lang="en-GB"/>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D1131744-F467-4931-A657-D41D7AA53879}"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698C0E1D-0405-4A7C-BA37-9F37509426C2}"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dirty="0"/>
          </a:p>
        </p:txBody>
      </p:sp>
      <p:sp>
        <p:nvSpPr>
          <p:cNvPr id="8" name="Footer Placeholder 7"/>
          <p:cNvSpPr>
            <a:spLocks noGrp="1"/>
          </p:cNvSpPr>
          <p:nvPr>
            <p:ph type="ftr" sz="quarter" idx="11"/>
          </p:nvPr>
        </p:nvSpPr>
        <p:spPr/>
        <p:txBody>
          <a:bodyPr/>
          <a:lstStyle>
            <a:lvl1pPr>
              <a:defRPr/>
            </a:lvl1pPr>
          </a:lstStyle>
          <a:p>
            <a:endParaRPr lang="en-GB" dirty="0"/>
          </a:p>
        </p:txBody>
      </p:sp>
      <p:sp>
        <p:nvSpPr>
          <p:cNvPr id="9" name="Slide Number Placeholder 8"/>
          <p:cNvSpPr>
            <a:spLocks noGrp="1"/>
          </p:cNvSpPr>
          <p:nvPr>
            <p:ph type="sldNum" sz="quarter" idx="12"/>
          </p:nvPr>
        </p:nvSpPr>
        <p:spPr/>
        <p:txBody>
          <a:bodyPr/>
          <a:lstStyle>
            <a:lvl1pPr>
              <a:defRPr/>
            </a:lvl1pPr>
          </a:lstStyle>
          <a:p>
            <a:fld id="{580502AF-40B9-4FC6-8B1E-970A2E366E37}"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dirty="0"/>
          </a:p>
        </p:txBody>
      </p:sp>
      <p:sp>
        <p:nvSpPr>
          <p:cNvPr id="4" name="Footer Placeholder 3"/>
          <p:cNvSpPr>
            <a:spLocks noGrp="1"/>
          </p:cNvSpPr>
          <p:nvPr>
            <p:ph type="ftr" sz="quarter" idx="11"/>
          </p:nvPr>
        </p:nvSpPr>
        <p:spPr/>
        <p:txBody>
          <a:bodyPr/>
          <a:lstStyle>
            <a:lvl1pPr>
              <a:defRPr/>
            </a:lvl1pPr>
          </a:lstStyle>
          <a:p>
            <a:endParaRPr lang="en-GB" dirty="0"/>
          </a:p>
        </p:txBody>
      </p:sp>
      <p:sp>
        <p:nvSpPr>
          <p:cNvPr id="5" name="Slide Number Placeholder 4"/>
          <p:cNvSpPr>
            <a:spLocks noGrp="1"/>
          </p:cNvSpPr>
          <p:nvPr>
            <p:ph type="sldNum" sz="quarter" idx="12"/>
          </p:nvPr>
        </p:nvSpPr>
        <p:spPr/>
        <p:txBody>
          <a:bodyPr/>
          <a:lstStyle>
            <a:lvl1pPr>
              <a:defRPr/>
            </a:lvl1pPr>
          </a:lstStyle>
          <a:p>
            <a:fld id="{67B52376-05C3-49F6-9F29-C997789D0F0A}"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dirty="0"/>
          </a:p>
        </p:txBody>
      </p:sp>
      <p:sp>
        <p:nvSpPr>
          <p:cNvPr id="3" name="Footer Placeholder 2"/>
          <p:cNvSpPr>
            <a:spLocks noGrp="1"/>
          </p:cNvSpPr>
          <p:nvPr>
            <p:ph type="ftr" sz="quarter" idx="11"/>
          </p:nvPr>
        </p:nvSpPr>
        <p:spPr/>
        <p:txBody>
          <a:bodyPr/>
          <a:lstStyle>
            <a:lvl1pPr>
              <a:defRPr/>
            </a:lvl1pPr>
          </a:lstStyle>
          <a:p>
            <a:endParaRPr lang="en-GB" dirty="0"/>
          </a:p>
        </p:txBody>
      </p:sp>
      <p:sp>
        <p:nvSpPr>
          <p:cNvPr id="4" name="Slide Number Placeholder 3"/>
          <p:cNvSpPr>
            <a:spLocks noGrp="1"/>
          </p:cNvSpPr>
          <p:nvPr>
            <p:ph type="sldNum" sz="quarter" idx="12"/>
          </p:nvPr>
        </p:nvSpPr>
        <p:spPr/>
        <p:txBody>
          <a:bodyPr/>
          <a:lstStyle>
            <a:lvl1pPr>
              <a:defRPr/>
            </a:lvl1pPr>
          </a:lstStyle>
          <a:p>
            <a:fld id="{83282F08-E945-4099-B772-D26321793139}"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6EAD23F8-2FEF-4843-9CDF-8BC54AFF9275}"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061DF399-8D94-4DF9-BD72-1C2803340678}"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fld id="{602768D2-4A8B-4330-BAE2-D1472A5B1CDF}" type="slidenum">
              <a:rPr lang="en-GB"/>
              <a:pPr/>
              <a:t>‹#›</a:t>
            </a:fld>
            <a:endParaRPr lang="en-GB"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pic>
        <p:nvPicPr>
          <p:cNvPr id="1041" name="Picture 17" descr="LOGO CE_Vertical_EN_NEG_quadri_HR"/>
          <p:cNvPicPr>
            <a:picLocks noChangeAspect="1" noChangeArrowheads="1"/>
          </p:cNvPicPr>
          <p:nvPr/>
        </p:nvPicPr>
        <p:blipFill>
          <a:blip r:embed="rId14" cstate="print"/>
          <a:srcRect/>
          <a:stretch>
            <a:fillRect/>
          </a:stretch>
        </p:blipFill>
        <p:spPr bwMode="auto">
          <a:xfrm>
            <a:off x="3957638" y="258763"/>
            <a:ext cx="1436687" cy="1004887"/>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539750" y="1628775"/>
            <a:ext cx="8351838" cy="790575"/>
          </a:xfrm>
        </p:spPr>
        <p:txBody>
          <a:bodyPr/>
          <a:lstStyle/>
          <a:p>
            <a:pPr indent="0" algn="ctr" eaLnBrk="1" hangingPunct="1"/>
            <a:r>
              <a:rPr lang="fr-FR" sz="2600" noProof="0" dirty="0" smtClean="0"/>
              <a:t>Formation en appui budgétaire</a:t>
            </a:r>
          </a:p>
        </p:txBody>
      </p:sp>
      <p:sp>
        <p:nvSpPr>
          <p:cNvPr id="3075" name="Rectangle 6"/>
          <p:cNvSpPr>
            <a:spLocks noGrp="1" noChangeArrowheads="1"/>
          </p:cNvSpPr>
          <p:nvPr>
            <p:ph type="subTitle" idx="1"/>
          </p:nvPr>
        </p:nvSpPr>
        <p:spPr>
          <a:xfrm>
            <a:off x="250825" y="2997200"/>
            <a:ext cx="8532813" cy="1728788"/>
          </a:xfrm>
        </p:spPr>
        <p:txBody>
          <a:bodyPr/>
          <a:lstStyle/>
          <a:p>
            <a:pPr algn="ctr" eaLnBrk="1" hangingPunct="1"/>
            <a:r>
              <a:rPr lang="fr-FR" sz="2000" noProof="0" dirty="0" smtClean="0"/>
              <a:t>Module </a:t>
            </a:r>
            <a:r>
              <a:rPr lang="fr-FR" sz="2000" noProof="0" dirty="0" smtClean="0"/>
              <a:t>3</a:t>
            </a:r>
            <a:endParaRPr lang="fr-FR" sz="2000" noProof="0" dirty="0" smtClean="0"/>
          </a:p>
          <a:p>
            <a:pPr algn="ctr" eaLnBrk="1" hangingPunct="1"/>
            <a:r>
              <a:rPr lang="fr-FR" sz="2000" noProof="0" dirty="0" smtClean="0"/>
              <a:t>Evaluation de la Gestion des Finances Publiques</a:t>
            </a:r>
          </a:p>
          <a:p>
            <a:pPr algn="ctr" eaLnBrk="1" hangingPunct="1"/>
            <a:r>
              <a:rPr lang="fr-FR" sz="2000" noProof="0" dirty="0" smtClean="0"/>
              <a:t>(</a:t>
            </a:r>
            <a:r>
              <a:rPr lang="fr-FR" sz="2000" dirty="0" smtClean="0"/>
              <a:t>critère d’éligibilité</a:t>
            </a:r>
            <a:r>
              <a:rPr lang="fr-FR" sz="2000" noProof="0" dirty="0" smtClean="0"/>
              <a:t>)  </a:t>
            </a:r>
            <a:endParaRPr lang="fr-FR" sz="2000" noProof="0" dirty="0" smtClean="0"/>
          </a:p>
          <a:p>
            <a:pPr algn="ctr" eaLnBrk="1" hangingPunct="1"/>
            <a:endParaRPr lang="fr-FR" sz="2000" noProof="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251520" y="3284985"/>
            <a:ext cx="8145463" cy="576063"/>
          </a:xfrm>
          <a:prstGeom prst="rect">
            <a:avLst/>
          </a:prstGeom>
          <a:solidFill>
            <a:srgbClr val="DDDDDD"/>
          </a:solidFill>
          <a:ln w="9525" algn="ctr">
            <a:noFill/>
            <a:miter lim="800000"/>
            <a:headEnd/>
            <a:tailEnd/>
          </a:ln>
          <a:effectLst/>
        </p:spPr>
        <p:txBody>
          <a:bodyPr wrap="none" anchor="ctr"/>
          <a:lstStyle/>
          <a:p>
            <a:endParaRPr lang="en-GB"/>
          </a:p>
        </p:txBody>
      </p:sp>
      <p:sp>
        <p:nvSpPr>
          <p:cNvPr id="2" name="Title 1"/>
          <p:cNvSpPr>
            <a:spLocks noGrp="1"/>
          </p:cNvSpPr>
          <p:nvPr>
            <p:ph type="title"/>
          </p:nvPr>
        </p:nvSpPr>
        <p:spPr>
          <a:xfrm>
            <a:off x="428596" y="1000108"/>
            <a:ext cx="8229600" cy="936625"/>
          </a:xfrm>
        </p:spPr>
        <p:txBody>
          <a:bodyPr/>
          <a:lstStyle/>
          <a:p>
            <a:pPr algn="ctr"/>
            <a:r>
              <a:rPr lang="fr-FR" noProof="0" dirty="0" smtClean="0"/>
              <a:t>Plan du module 5</a:t>
            </a:r>
            <a:endParaRPr lang="fr-FR" noProof="0" dirty="0"/>
          </a:p>
        </p:txBody>
      </p:sp>
      <p:sp>
        <p:nvSpPr>
          <p:cNvPr id="3" name="Content Placeholder 2"/>
          <p:cNvSpPr>
            <a:spLocks noGrp="1"/>
          </p:cNvSpPr>
          <p:nvPr>
            <p:ph idx="1"/>
          </p:nvPr>
        </p:nvSpPr>
        <p:spPr>
          <a:xfrm>
            <a:off x="611560" y="2132856"/>
            <a:ext cx="8229600" cy="3529013"/>
          </a:xfrm>
        </p:spPr>
        <p:txBody>
          <a:bodyPr/>
          <a:lstStyle/>
          <a:p>
            <a:pPr marL="457200" indent="-457200">
              <a:spcBef>
                <a:spcPts val="1200"/>
              </a:spcBef>
              <a:buClrTx/>
              <a:buFont typeface="+mj-lt"/>
              <a:buAutoNum type="arabicPeriod"/>
            </a:pPr>
            <a:r>
              <a:rPr lang="fr-FR" sz="2000" i="0" dirty="0" smtClean="0"/>
              <a:t>Introduction: politique budgétaire, gestion des finances publiques et critères d’éligibilité</a:t>
            </a:r>
          </a:p>
          <a:p>
            <a:pPr marL="457200" indent="-457200">
              <a:spcBef>
                <a:spcPts val="1200"/>
              </a:spcBef>
              <a:buClrTx/>
              <a:buFont typeface="+mj-lt"/>
              <a:buAutoNum type="arabicPeriod"/>
            </a:pPr>
            <a:r>
              <a:rPr lang="fr-FR" sz="2000" i="0" noProof="0" dirty="0" smtClean="0"/>
              <a:t>Aperçu et approche générale</a:t>
            </a:r>
          </a:p>
          <a:p>
            <a:pPr marL="457200" indent="-457200">
              <a:spcBef>
                <a:spcPts val="1200"/>
              </a:spcBef>
              <a:buClrTx/>
              <a:buFont typeface="+mj-lt"/>
              <a:buAutoNum type="arabicPeriod"/>
            </a:pPr>
            <a:r>
              <a:rPr lang="fr-FR" sz="2000" b="1" i="0" dirty="0" smtClean="0">
                <a:solidFill>
                  <a:srgbClr val="C00000"/>
                </a:solidFill>
              </a:rPr>
              <a:t>a. Diagnostic du système de GFP</a:t>
            </a:r>
          </a:p>
          <a:p>
            <a:pPr marL="857250" lvl="1" indent="-457200">
              <a:spcBef>
                <a:spcPts val="1200"/>
              </a:spcBef>
              <a:buClrTx/>
              <a:buNone/>
            </a:pPr>
            <a:r>
              <a:rPr lang="fr-FR" b="0" dirty="0" smtClean="0"/>
              <a:t> b. Aspects GFP de la mobilisation des revenus domestiques</a:t>
            </a:r>
            <a:endParaRPr lang="fr-FR" b="0" i="0" noProof="0" dirty="0" smtClean="0"/>
          </a:p>
          <a:p>
            <a:pPr marL="457200" indent="-457200">
              <a:spcBef>
                <a:spcPts val="1200"/>
              </a:spcBef>
              <a:buClrTx/>
              <a:buFont typeface="+mj-lt"/>
              <a:buAutoNum type="arabicPeriod"/>
            </a:pPr>
            <a:r>
              <a:rPr lang="fr-FR" sz="2000" i="0" noProof="0" dirty="0" smtClean="0"/>
              <a:t>Evaluation du critère d’éligibilité de l’AB</a:t>
            </a:r>
          </a:p>
          <a:p>
            <a:pPr marL="457200" indent="-457200">
              <a:spcBef>
                <a:spcPts val="1200"/>
              </a:spcBef>
              <a:buClrTx/>
              <a:buFont typeface="+mj-lt"/>
              <a:buAutoNum type="arabicPeriod"/>
            </a:pPr>
            <a:r>
              <a:rPr lang="fr-FR" sz="2000" i="0" noProof="0" dirty="0" smtClean="0"/>
              <a:t>Dialogue GFP et renforcement des capacités</a:t>
            </a:r>
          </a:p>
          <a:p>
            <a:pPr marL="457200" indent="-457200">
              <a:spcBef>
                <a:spcPts val="1200"/>
              </a:spcBef>
              <a:buClrTx/>
              <a:buFont typeface="+mj-lt"/>
              <a:buAutoNum type="arabicPeriod"/>
            </a:pPr>
            <a:r>
              <a:rPr lang="fr-FR" sz="2000" i="0" noProof="0" dirty="0" smtClean="0"/>
              <a:t>Rapport annuel de suivi de la GFP</a:t>
            </a:r>
          </a:p>
          <a:p>
            <a:pPr marL="457200" indent="-457200">
              <a:spcBef>
                <a:spcPts val="2400"/>
              </a:spcBef>
              <a:buClrTx/>
              <a:buFont typeface="+mj-lt"/>
              <a:buAutoNum type="arabicPeriod"/>
            </a:pPr>
            <a:endParaRPr lang="fr-FR" i="0" noProof="0" dirty="0" smtClean="0"/>
          </a:p>
          <a:p>
            <a:pPr marL="457200" indent="-457200">
              <a:spcBef>
                <a:spcPts val="2400"/>
              </a:spcBef>
              <a:buClrTx/>
              <a:buFont typeface="+mj-lt"/>
              <a:buAutoNum type="arabicPeriod"/>
            </a:pPr>
            <a:endParaRPr lang="fr-FR" i="0" noProof="0" dirty="0" smtClean="0"/>
          </a:p>
          <a:p>
            <a:pPr marL="457200" indent="-457200">
              <a:buClrTx/>
              <a:buNone/>
            </a:pPr>
            <a:endParaRPr lang="fr-FR" i="0" noProof="0" dirty="0" smtClean="0"/>
          </a:p>
          <a:p>
            <a:pPr marL="457200" indent="-457200">
              <a:buClrTx/>
              <a:buFont typeface="+mj-lt"/>
              <a:buAutoNum type="arabicPeriod"/>
            </a:pPr>
            <a:endParaRPr lang="fr-FR" i="0" noProof="0" dirty="0" smtClean="0"/>
          </a:p>
          <a:p>
            <a:endParaRPr lang="fr-FR"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10</a:t>
            </a:fld>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071546"/>
            <a:ext cx="8229600" cy="936625"/>
          </a:xfrm>
        </p:spPr>
        <p:txBody>
          <a:bodyPr/>
          <a:lstStyle/>
          <a:p>
            <a:r>
              <a:rPr lang="fr-FR" sz="2400" dirty="0" smtClean="0"/>
              <a:t>Evaluer la performance d’un système de GFP</a:t>
            </a:r>
            <a:endParaRPr lang="fr-FR" sz="240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11</a:t>
            </a:fld>
            <a:endParaRPr lang="en-GB"/>
          </a:p>
        </p:txBody>
      </p:sp>
      <p:graphicFrame>
        <p:nvGraphicFramePr>
          <p:cNvPr id="5" name="Table 4"/>
          <p:cNvGraphicFramePr>
            <a:graphicFrameLocks noGrp="1"/>
          </p:cNvGraphicFramePr>
          <p:nvPr/>
        </p:nvGraphicFramePr>
        <p:xfrm>
          <a:off x="323528" y="1916833"/>
          <a:ext cx="8568951" cy="3573729"/>
        </p:xfrm>
        <a:graphic>
          <a:graphicData uri="http://schemas.openxmlformats.org/drawingml/2006/table">
            <a:tbl>
              <a:tblPr firstRow="1" bandRow="1">
                <a:tableStyleId>{5C22544A-7EE6-4342-B048-85BDC9FD1C3A}</a:tableStyleId>
              </a:tblPr>
              <a:tblGrid>
                <a:gridCol w="2856317"/>
                <a:gridCol w="2856317"/>
                <a:gridCol w="2856317"/>
              </a:tblGrid>
              <a:tr h="373329">
                <a:tc gridSpan="3">
                  <a:txBody>
                    <a:bodyPr/>
                    <a:lstStyle/>
                    <a:p>
                      <a:pPr algn="ctr"/>
                      <a:r>
                        <a:rPr lang="fr-BE" dirty="0" smtClean="0"/>
                        <a:t>Les</a:t>
                      </a:r>
                      <a:r>
                        <a:rPr lang="fr-BE" baseline="0" dirty="0" smtClean="0"/>
                        <a:t> trois objectifs spécifiques de la GFP</a:t>
                      </a:r>
                      <a:endParaRPr lang="en-GB" dirty="0"/>
                    </a:p>
                  </a:txBody>
                  <a:tcPr>
                    <a:solidFill>
                      <a:srgbClr val="0F5494"/>
                    </a:solidFill>
                  </a:tcPr>
                </a:tc>
                <a:tc hMerge="1">
                  <a:txBody>
                    <a:bodyPr/>
                    <a:lstStyle/>
                    <a:p>
                      <a:endParaRPr lang="en-GB" dirty="0"/>
                    </a:p>
                  </a:txBody>
                  <a:tcPr/>
                </a:tc>
                <a:tc hMerge="1">
                  <a:txBody>
                    <a:bodyPr/>
                    <a:lstStyle/>
                    <a:p>
                      <a:endParaRPr lang="en-GB" dirty="0"/>
                    </a:p>
                  </a:txBody>
                  <a:tcPr/>
                </a:tc>
              </a:tr>
              <a:tr h="954063">
                <a:tc>
                  <a:txBody>
                    <a:bodyPr/>
                    <a:lstStyle/>
                    <a:p>
                      <a:pPr algn="ctr"/>
                      <a:r>
                        <a:rPr lang="fr-BE" b="0" dirty="0" smtClean="0">
                          <a:solidFill>
                            <a:srgbClr val="0F5494"/>
                          </a:solidFill>
                        </a:rPr>
                        <a:t>Discipline fiscale globale</a:t>
                      </a:r>
                      <a:endParaRPr lang="en-GB" b="0" dirty="0">
                        <a:solidFill>
                          <a:srgbClr val="0F5494"/>
                        </a:solidFill>
                      </a:endParaRPr>
                    </a:p>
                  </a:txBody>
                  <a:tcPr>
                    <a:solidFill>
                      <a:srgbClr val="0F5494">
                        <a:alpha val="25000"/>
                      </a:srgbClr>
                    </a:solidFill>
                  </a:tcPr>
                </a:tc>
                <a:tc>
                  <a:txBody>
                    <a:bodyPr/>
                    <a:lstStyle/>
                    <a:p>
                      <a:pPr algn="ctr"/>
                      <a:r>
                        <a:rPr lang="fr-BE" b="0" dirty="0" smtClean="0">
                          <a:solidFill>
                            <a:srgbClr val="0F5494"/>
                          </a:solidFill>
                        </a:rPr>
                        <a:t>Allocation des ressources conformément aux décisions</a:t>
                      </a:r>
                      <a:r>
                        <a:rPr lang="fr-BE" b="0" baseline="0" dirty="0" smtClean="0">
                          <a:solidFill>
                            <a:srgbClr val="0F5494"/>
                          </a:solidFill>
                        </a:rPr>
                        <a:t> de politique</a:t>
                      </a:r>
                      <a:endParaRPr lang="en-GB" b="0" dirty="0">
                        <a:solidFill>
                          <a:srgbClr val="0F5494"/>
                        </a:solidFill>
                      </a:endParaRPr>
                    </a:p>
                  </a:txBody>
                  <a:tcPr>
                    <a:solidFill>
                      <a:srgbClr val="0F5494">
                        <a:alpha val="25000"/>
                      </a:srgbClr>
                    </a:solidFill>
                  </a:tcPr>
                </a:tc>
                <a:tc>
                  <a:txBody>
                    <a:bodyPr/>
                    <a:lstStyle/>
                    <a:p>
                      <a:pPr algn="ctr"/>
                      <a:r>
                        <a:rPr lang="fr-BE" b="0" dirty="0" smtClean="0">
                          <a:solidFill>
                            <a:srgbClr val="0F5494"/>
                          </a:solidFill>
                        </a:rPr>
                        <a:t>Efficacité opérationnelle</a:t>
                      </a:r>
                      <a:endParaRPr lang="en-GB" b="0" dirty="0">
                        <a:solidFill>
                          <a:srgbClr val="0F5494"/>
                        </a:solidFill>
                      </a:endParaRPr>
                    </a:p>
                  </a:txBody>
                  <a:tcPr>
                    <a:solidFill>
                      <a:srgbClr val="0F5494">
                        <a:alpha val="25000"/>
                      </a:srgbClr>
                    </a:solidFill>
                  </a:tcPr>
                </a:tc>
              </a:tr>
              <a:tr h="1624935">
                <a:tc gridSpan="3">
                  <a:txBody>
                    <a:bodyPr/>
                    <a:lstStyle/>
                    <a:p>
                      <a:pPr algn="ctr"/>
                      <a:r>
                        <a:rPr lang="fr-BE" b="1" dirty="0" smtClean="0">
                          <a:solidFill>
                            <a:srgbClr val="0F5494"/>
                          </a:solidFill>
                        </a:rPr>
                        <a:t>La « dimension</a:t>
                      </a:r>
                      <a:r>
                        <a:rPr lang="fr-BE" b="1" baseline="0" dirty="0" smtClean="0">
                          <a:solidFill>
                            <a:srgbClr val="0F5494"/>
                          </a:solidFill>
                        </a:rPr>
                        <a:t> </a:t>
                      </a:r>
                      <a:r>
                        <a:rPr lang="fr-BE" b="1" dirty="0" smtClean="0">
                          <a:solidFill>
                            <a:srgbClr val="0F5494"/>
                          </a:solidFill>
                        </a:rPr>
                        <a:t>sociétale</a:t>
                      </a:r>
                      <a:r>
                        <a:rPr lang="fr-BE" b="1" baseline="0" dirty="0" smtClean="0">
                          <a:solidFill>
                            <a:srgbClr val="0F5494"/>
                          </a:solidFill>
                        </a:rPr>
                        <a:t> »</a:t>
                      </a:r>
                    </a:p>
                    <a:p>
                      <a:pPr algn="ctr"/>
                      <a:endParaRPr lang="fr-BE" baseline="0" dirty="0" smtClean="0">
                        <a:solidFill>
                          <a:srgbClr val="0F5494"/>
                        </a:solidFill>
                      </a:endParaRPr>
                    </a:p>
                    <a:p>
                      <a:pPr algn="l">
                        <a:buFont typeface="Wingdings" pitchFamily="2" charset="2"/>
                        <a:buChar char="§"/>
                      </a:pPr>
                      <a:r>
                        <a:rPr lang="fr-BE" baseline="0" dirty="0" smtClean="0">
                          <a:solidFill>
                            <a:srgbClr val="0F5494"/>
                          </a:solidFill>
                        </a:rPr>
                        <a:t>   Les « valeurs traditionnelles de la GFP: régularité, probité, bonne diligence</a:t>
                      </a:r>
                    </a:p>
                    <a:p>
                      <a:pPr algn="l">
                        <a:buFont typeface="Wingdings" pitchFamily="2" charset="2"/>
                        <a:buChar char="§"/>
                      </a:pPr>
                      <a:r>
                        <a:rPr lang="fr-BE" baseline="0" dirty="0" smtClean="0">
                          <a:solidFill>
                            <a:srgbClr val="0F5494"/>
                          </a:solidFill>
                        </a:rPr>
                        <a:t>   Le rôle du parlement dans une société démocratique, la redevabilité, la transparence.</a:t>
                      </a:r>
                    </a:p>
                    <a:p>
                      <a:endParaRPr lang="en-GB" dirty="0"/>
                    </a:p>
                  </a:txBody>
                  <a:tcPr>
                    <a:solidFill>
                      <a:srgbClr val="0F5494">
                        <a:alpha val="10000"/>
                      </a:srgbClr>
                    </a:solidFill>
                  </a:tcPr>
                </a:tc>
                <a:tc hMerge="1">
                  <a:txBody>
                    <a:bodyPr/>
                    <a:lstStyle/>
                    <a:p>
                      <a:endParaRPr lang="en-GB" dirty="0"/>
                    </a:p>
                  </a:txBody>
                  <a:tcPr/>
                </a:tc>
                <a:tc hMerge="1">
                  <a:txBody>
                    <a:bodyPr/>
                    <a:lstStyle/>
                    <a:p>
                      <a:endParaRPr lang="en-GB" dirty="0"/>
                    </a:p>
                  </a:txBody>
                  <a:tcPr/>
                </a:tc>
              </a:tr>
            </a:tbl>
          </a:graphicData>
        </a:graphic>
      </p:graphicFrame>
      <p:sp>
        <p:nvSpPr>
          <p:cNvPr id="6" name="Oval 5"/>
          <p:cNvSpPr/>
          <p:nvPr/>
        </p:nvSpPr>
        <p:spPr bwMode="auto">
          <a:xfrm>
            <a:off x="539552" y="5085184"/>
            <a:ext cx="8280920" cy="1512168"/>
          </a:xfrm>
          <a:prstGeom prst="ellipse">
            <a:avLst/>
          </a:prstGeom>
          <a:gradFill flip="none" rotWithShape="1">
            <a:gsLst>
              <a:gs pos="0">
                <a:srgbClr val="5E9EFF"/>
              </a:gs>
              <a:gs pos="39999">
                <a:srgbClr val="85C2FF"/>
              </a:gs>
              <a:gs pos="70000">
                <a:srgbClr val="C4D6EB"/>
              </a:gs>
              <a:gs pos="100000">
                <a:srgbClr val="FFEBFA"/>
              </a:gs>
            </a:gsLst>
            <a:lin ang="2700000" scaled="1"/>
            <a:tileRect/>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algn="ctr"/>
            <a:r>
              <a:rPr lang="fr-BE" sz="1400" b="1" dirty="0" smtClean="0"/>
              <a:t>La performance </a:t>
            </a:r>
            <a:r>
              <a:rPr lang="fr-BE" sz="1400" b="1" dirty="0" smtClean="0"/>
              <a:t>d’un système de </a:t>
            </a:r>
            <a:r>
              <a:rPr lang="fr-BE" sz="1400" b="1" dirty="0" smtClean="0"/>
              <a:t>GFP est sa capacité d’atteindre, de la </a:t>
            </a:r>
            <a:r>
              <a:rPr lang="fr-BE" sz="1400" b="1" dirty="0" smtClean="0">
                <a:solidFill>
                  <a:srgbClr val="C00000"/>
                </a:solidFill>
              </a:rPr>
              <a:t>manière la plus  efficience possible </a:t>
            </a:r>
            <a:r>
              <a:rPr lang="fr-BE" sz="1400" b="1" dirty="0" smtClean="0"/>
              <a:t>et en </a:t>
            </a:r>
            <a:r>
              <a:rPr lang="fr-BE" sz="1400" b="1" dirty="0" smtClean="0">
                <a:solidFill>
                  <a:srgbClr val="C00000"/>
                </a:solidFill>
              </a:rPr>
              <a:t>tenant compte du contexte du pays</a:t>
            </a:r>
            <a:r>
              <a:rPr lang="fr-BE" sz="1400" b="1" dirty="0" smtClean="0"/>
              <a:t>, les trois objectifs de la GFP tout en assurant la “dimension sociétale</a:t>
            </a:r>
            <a:r>
              <a:rPr lang="fr-BE" sz="1400" b="1" dirty="0" smtClean="0"/>
              <a:t>” et le contexte spécifique du pays.</a:t>
            </a:r>
            <a:endParaRPr kumimoji="0" lang="fr-BE" sz="1400" b="1" i="0" u="none" strike="noStrike" cap="none" normalizeH="0" baseline="0" dirty="0" smtClean="0">
              <a:ln>
                <a:noFill/>
              </a:ln>
              <a:solidFill>
                <a:srgbClr val="0F5494"/>
              </a:solidFill>
              <a:effectLst/>
              <a:latin typeface="Verdana"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7666" name="Rectangle 2"/>
          <p:cNvSpPr>
            <a:spLocks noGrp="1" noChangeArrowheads="1"/>
          </p:cNvSpPr>
          <p:nvPr>
            <p:ph type="title"/>
          </p:nvPr>
        </p:nvSpPr>
        <p:spPr/>
        <p:txBody>
          <a:bodyPr/>
          <a:lstStyle/>
          <a:p>
            <a:r>
              <a:rPr lang="fr-BE" smtClean="0"/>
              <a:t>Comment évaluer? Utiliser les études et évaluations disponibles.</a:t>
            </a:r>
            <a:endParaRPr lang="fr-BE"/>
          </a:p>
        </p:txBody>
      </p:sp>
      <p:sp>
        <p:nvSpPr>
          <p:cNvPr id="1137673" name="AutoShape 9"/>
          <p:cNvSpPr>
            <a:spLocks noChangeArrowheads="1"/>
          </p:cNvSpPr>
          <p:nvPr/>
        </p:nvSpPr>
        <p:spPr bwMode="auto">
          <a:xfrm>
            <a:off x="755576" y="4941168"/>
            <a:ext cx="7416824" cy="792162"/>
          </a:xfrm>
          <a:prstGeom prst="homePlate">
            <a:avLst>
              <a:gd name="adj" fmla="val 28080"/>
            </a:avLst>
          </a:prstGeom>
          <a:solidFill>
            <a:srgbClr val="0F5494">
              <a:alpha val="40000"/>
            </a:srgbClr>
          </a:solidFill>
          <a:ln w="12700">
            <a:solidFill>
              <a:schemeClr val="tx1"/>
            </a:solidFill>
            <a:miter lim="800000"/>
            <a:headEnd/>
            <a:tailEnd/>
          </a:ln>
          <a:effectLst/>
        </p:spPr>
        <p:txBody>
          <a:bodyPr lIns="72000" tIns="72000" rIns="72000" bIns="72000" anchor="ctr"/>
          <a:lstStyle/>
          <a:p>
            <a:pPr marL="0" lvl="1" indent="-476250">
              <a:lnSpc>
                <a:spcPct val="130000"/>
              </a:lnSpc>
              <a:spcAft>
                <a:spcPts val="0"/>
              </a:spcAft>
              <a:defRPr/>
            </a:pPr>
            <a:r>
              <a:rPr lang="fr-FR" sz="1800" dirty="0" smtClean="0">
                <a:solidFill>
                  <a:schemeClr val="accent6"/>
                </a:solidFill>
              </a:rPr>
              <a:t>L’évaluation doit inclure les administrations publiques infranationales, les organismes publics et parapublics</a:t>
            </a:r>
          </a:p>
        </p:txBody>
      </p:sp>
      <p:sp>
        <p:nvSpPr>
          <p:cNvPr id="1137677"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algn="r"/>
            <a:r>
              <a:rPr lang="en-US" sz="1200" b="0"/>
              <a:t>Running Head 12-Point Plain, Title Case</a:t>
            </a:r>
          </a:p>
        </p:txBody>
      </p:sp>
      <p:sp>
        <p:nvSpPr>
          <p:cNvPr id="15" name="AutoShape 9"/>
          <p:cNvSpPr>
            <a:spLocks noChangeArrowheads="1"/>
          </p:cNvSpPr>
          <p:nvPr/>
        </p:nvSpPr>
        <p:spPr bwMode="auto">
          <a:xfrm>
            <a:off x="755576" y="3356992"/>
            <a:ext cx="7416824" cy="648072"/>
          </a:xfrm>
          <a:prstGeom prst="homePlate">
            <a:avLst>
              <a:gd name="adj" fmla="val 28080"/>
            </a:avLst>
          </a:prstGeom>
          <a:solidFill>
            <a:srgbClr val="0F5494">
              <a:alpha val="40000"/>
            </a:srgbClr>
          </a:solidFill>
          <a:ln w="12700">
            <a:solidFill>
              <a:schemeClr val="tx1"/>
            </a:solidFill>
            <a:miter lim="800000"/>
            <a:headEnd/>
            <a:tailEnd/>
          </a:ln>
          <a:effectLst/>
        </p:spPr>
        <p:txBody>
          <a:bodyPr lIns="72000" tIns="72000" rIns="72000" bIns="72000" anchor="ctr"/>
          <a:lstStyle/>
          <a:p>
            <a:pPr marL="0" lvl="1">
              <a:lnSpc>
                <a:spcPct val="130000"/>
              </a:lnSpc>
              <a:spcAft>
                <a:spcPts val="0"/>
              </a:spcAft>
              <a:defRPr/>
            </a:pPr>
            <a:r>
              <a:rPr lang="fr-FR" sz="1800" dirty="0" smtClean="0">
                <a:solidFill>
                  <a:schemeClr val="accent6"/>
                </a:solidFill>
              </a:rPr>
              <a:t>Couvrir toutes les étapes du cycle budgétaire</a:t>
            </a:r>
            <a:endParaRPr lang="en-GB" sz="1800" dirty="0" smtClean="0">
              <a:solidFill>
                <a:schemeClr val="accent6"/>
              </a:solidFill>
            </a:endParaRPr>
          </a:p>
        </p:txBody>
      </p:sp>
      <p:sp>
        <p:nvSpPr>
          <p:cNvPr id="16" name="AutoShape 9"/>
          <p:cNvSpPr>
            <a:spLocks noChangeArrowheads="1"/>
          </p:cNvSpPr>
          <p:nvPr/>
        </p:nvSpPr>
        <p:spPr bwMode="auto">
          <a:xfrm>
            <a:off x="755576" y="4149080"/>
            <a:ext cx="7416824" cy="648146"/>
          </a:xfrm>
          <a:prstGeom prst="homePlate">
            <a:avLst>
              <a:gd name="adj" fmla="val 28080"/>
            </a:avLst>
          </a:prstGeom>
          <a:solidFill>
            <a:srgbClr val="0F5494">
              <a:alpha val="40000"/>
            </a:srgbClr>
          </a:solidFill>
          <a:ln w="12700">
            <a:solidFill>
              <a:schemeClr val="tx1"/>
            </a:solidFill>
            <a:miter lim="800000"/>
            <a:headEnd/>
            <a:tailEnd/>
          </a:ln>
          <a:effectLst/>
        </p:spPr>
        <p:txBody>
          <a:bodyPr lIns="72000" tIns="72000" rIns="72000" bIns="72000" anchor="ctr"/>
          <a:lstStyle/>
          <a:p>
            <a:pPr marL="0" lvl="1">
              <a:lnSpc>
                <a:spcPct val="130000"/>
              </a:lnSpc>
              <a:spcAft>
                <a:spcPts val="0"/>
              </a:spcAft>
              <a:defRPr/>
            </a:pPr>
            <a:r>
              <a:rPr lang="fr-FR" sz="1800" dirty="0" smtClean="0">
                <a:solidFill>
                  <a:schemeClr val="accent6"/>
                </a:solidFill>
              </a:rPr>
              <a:t>Porter une attention particulière à la gestion des recettes ainsi qu’à la transparence et </a:t>
            </a:r>
            <a:r>
              <a:rPr lang="fr-FR" sz="1800" dirty="0" smtClean="0">
                <a:solidFill>
                  <a:schemeClr val="accent6"/>
                </a:solidFill>
              </a:rPr>
              <a:t>le contrôle</a:t>
            </a:r>
            <a:endParaRPr lang="en-GB" sz="1800" dirty="0" smtClean="0">
              <a:solidFill>
                <a:schemeClr val="accent6"/>
              </a:solidFill>
            </a:endParaRPr>
          </a:p>
        </p:txBody>
      </p:sp>
      <p:sp>
        <p:nvSpPr>
          <p:cNvPr id="17" name="AutoShape 9"/>
          <p:cNvSpPr>
            <a:spLocks noChangeArrowheads="1"/>
          </p:cNvSpPr>
          <p:nvPr/>
        </p:nvSpPr>
        <p:spPr bwMode="auto">
          <a:xfrm>
            <a:off x="755576" y="2420888"/>
            <a:ext cx="7416824" cy="720080"/>
          </a:xfrm>
          <a:prstGeom prst="homePlate">
            <a:avLst>
              <a:gd name="adj" fmla="val 28080"/>
            </a:avLst>
          </a:prstGeom>
          <a:solidFill>
            <a:srgbClr val="0F5494">
              <a:alpha val="40000"/>
            </a:srgbClr>
          </a:solidFill>
          <a:ln w="12700">
            <a:solidFill>
              <a:schemeClr val="tx1"/>
            </a:solidFill>
            <a:miter lim="800000"/>
            <a:headEnd/>
            <a:tailEnd/>
          </a:ln>
          <a:effectLst/>
        </p:spPr>
        <p:txBody>
          <a:bodyPr lIns="72000" tIns="72000" rIns="72000" bIns="72000" anchor="ctr"/>
          <a:lstStyle/>
          <a:p>
            <a:pPr marL="0" lvl="1" indent="-476250">
              <a:lnSpc>
                <a:spcPct val="130000"/>
              </a:lnSpc>
              <a:spcAft>
                <a:spcPts val="0"/>
              </a:spcAft>
              <a:defRPr/>
            </a:pPr>
            <a:r>
              <a:rPr lang="fr-FR" sz="1800" dirty="0" smtClean="0">
                <a:solidFill>
                  <a:schemeClr val="accent6"/>
                </a:solidFill>
              </a:rPr>
              <a:t>Résumer les principales conclusions des études et évaluations récentes (notamment le PEFA)</a:t>
            </a:r>
          </a:p>
        </p:txBody>
      </p:sp>
      <p:sp>
        <p:nvSpPr>
          <p:cNvPr id="18" name="AutoShape 9"/>
          <p:cNvSpPr>
            <a:spLocks noChangeArrowheads="1"/>
          </p:cNvSpPr>
          <p:nvPr/>
        </p:nvSpPr>
        <p:spPr bwMode="auto">
          <a:xfrm>
            <a:off x="755576" y="5877272"/>
            <a:ext cx="7416824" cy="648072"/>
          </a:xfrm>
          <a:prstGeom prst="homePlate">
            <a:avLst>
              <a:gd name="adj" fmla="val 28080"/>
            </a:avLst>
          </a:prstGeom>
          <a:solidFill>
            <a:srgbClr val="0F5494">
              <a:alpha val="40000"/>
            </a:srgbClr>
          </a:solidFill>
          <a:ln w="12700">
            <a:solidFill>
              <a:schemeClr val="tx1"/>
            </a:solidFill>
            <a:miter lim="800000"/>
            <a:headEnd/>
            <a:tailEnd/>
          </a:ln>
          <a:effectLst/>
        </p:spPr>
        <p:txBody>
          <a:bodyPr lIns="72000" tIns="72000" rIns="72000" bIns="72000" anchor="ctr"/>
          <a:lstStyle/>
          <a:p>
            <a:pPr marL="0" lvl="1" indent="-476250">
              <a:lnSpc>
                <a:spcPct val="130000"/>
              </a:lnSpc>
              <a:spcAft>
                <a:spcPts val="0"/>
              </a:spcAft>
              <a:defRPr/>
            </a:pPr>
            <a:r>
              <a:rPr lang="fr-FR" sz="1800" dirty="0" smtClean="0">
                <a:solidFill>
                  <a:schemeClr val="accent6"/>
                </a:solidFill>
              </a:rPr>
              <a:t>Identifier d’autres travaux de diagnostic à effectuer</a:t>
            </a:r>
          </a:p>
        </p:txBody>
      </p:sp>
      <p:sp>
        <p:nvSpPr>
          <p:cNvPr id="19" name="Slide Number Placeholder 3"/>
          <p:cNvSpPr>
            <a:spLocks noGrp="1"/>
          </p:cNvSpPr>
          <p:nvPr>
            <p:ph type="sldNum" sz="quarter" idx="12"/>
          </p:nvPr>
        </p:nvSpPr>
        <p:spPr>
          <a:xfrm>
            <a:off x="6553200" y="6245225"/>
            <a:ext cx="2133600" cy="476250"/>
          </a:xfrm>
        </p:spPr>
        <p:txBody>
          <a:bodyPr/>
          <a:lstStyle/>
          <a:p>
            <a:fld id="{37B83C0C-BC65-4367-9B8A-060D4801009D}" type="slidenum">
              <a:rPr lang="en-GB" smtClean="0"/>
              <a:pPr/>
              <a:t>12</a:t>
            </a:fld>
            <a:endParaRPr lang="en-GB"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u contenu 1"/>
          <p:cNvSpPr>
            <a:spLocks noGrp="1"/>
          </p:cNvSpPr>
          <p:nvPr>
            <p:ph idx="1"/>
          </p:nvPr>
        </p:nvSpPr>
        <p:spPr>
          <a:xfrm>
            <a:off x="285750" y="2000250"/>
            <a:ext cx="8229600" cy="4643438"/>
          </a:xfrm>
        </p:spPr>
        <p:txBody>
          <a:bodyPr/>
          <a:lstStyle/>
          <a:p>
            <a:pPr eaLnBrk="1" hangingPunct="1">
              <a:spcBef>
                <a:spcPts val="1200"/>
              </a:spcBef>
              <a:spcAft>
                <a:spcPts val="1200"/>
              </a:spcAft>
              <a:buClrTx/>
              <a:buFont typeface="Wingdings" pitchFamily="2" charset="2"/>
              <a:buChar char="§"/>
            </a:pPr>
            <a:r>
              <a:rPr lang="fr-FR" i="0" noProof="0" dirty="0" smtClean="0"/>
              <a:t>Les bailleurs de fonds ont convenu d’un outil unique d’évaluation de la GFP: le PEFA (dépenses publiques et responsabilité financière)</a:t>
            </a:r>
          </a:p>
          <a:p>
            <a:pPr eaLnBrk="1" hangingPunct="1">
              <a:spcBef>
                <a:spcPts val="1200"/>
              </a:spcBef>
              <a:spcAft>
                <a:spcPts val="1200"/>
              </a:spcAft>
              <a:buClrTx/>
              <a:buFont typeface="Wingdings" pitchFamily="2" charset="2"/>
              <a:buChar char="§"/>
            </a:pPr>
            <a:r>
              <a:rPr lang="fr-FR" i="0" noProof="0" dirty="0" smtClean="0"/>
              <a:t>28 indicateurs du système GFP + 3 indicateurs relatifs au comportement des donateurs</a:t>
            </a:r>
          </a:p>
          <a:p>
            <a:pPr eaLnBrk="1" hangingPunct="1">
              <a:spcBef>
                <a:spcPts val="1200"/>
              </a:spcBef>
              <a:spcAft>
                <a:spcPts val="1200"/>
              </a:spcAft>
              <a:buClrTx/>
              <a:buFont typeface="Wingdings" pitchFamily="2" charset="2"/>
              <a:buChar char="§"/>
            </a:pPr>
            <a:r>
              <a:rPr lang="fr-FR" i="0" noProof="0" dirty="0" smtClean="0"/>
              <a:t>Élaboré de façon à minimiser la subjectivité des évaluateurs</a:t>
            </a:r>
          </a:p>
          <a:p>
            <a:pPr eaLnBrk="1" hangingPunct="1">
              <a:spcBef>
                <a:spcPts val="1200"/>
              </a:spcBef>
              <a:spcAft>
                <a:spcPts val="1200"/>
              </a:spcAft>
              <a:buClrTx/>
              <a:buFont typeface="Wingdings" pitchFamily="2" charset="2"/>
              <a:buChar char="§"/>
            </a:pPr>
            <a:r>
              <a:rPr lang="fr-FR" i="0" noProof="0" dirty="0" smtClean="0"/>
              <a:t>Permet des comparaisons sur la durée, et par conséquent, pour tout pays donné, une évaluation des progrès</a:t>
            </a:r>
          </a:p>
          <a:p>
            <a:pPr eaLnBrk="1" hangingPunct="1"/>
            <a:endParaRPr lang="fr-FR" noProof="0" dirty="0" smtClean="0"/>
          </a:p>
        </p:txBody>
      </p:sp>
      <p:sp>
        <p:nvSpPr>
          <p:cNvPr id="19459" name="Titre 2"/>
          <p:cNvSpPr>
            <a:spLocks noGrp="1"/>
          </p:cNvSpPr>
          <p:nvPr>
            <p:ph type="title"/>
          </p:nvPr>
        </p:nvSpPr>
        <p:spPr>
          <a:xfrm>
            <a:off x="0" y="1071546"/>
            <a:ext cx="9144000" cy="917294"/>
          </a:xfrm>
          <a:ln/>
        </p:spPr>
        <p:txBody>
          <a:bodyPr/>
          <a:lstStyle/>
          <a:p>
            <a:pPr indent="0" eaLnBrk="1" hangingPunct="1"/>
            <a:r>
              <a:rPr lang="fr-FR" sz="2400" noProof="0" dirty="0" smtClean="0"/>
              <a:t>PEFA, l’outil préféré pour l’évaluation de la GFP</a:t>
            </a:r>
          </a:p>
        </p:txBody>
      </p:sp>
      <p:sp>
        <p:nvSpPr>
          <p:cNvPr id="19460" name="Espace réservé du numéro de diapositive 3"/>
          <p:cNvSpPr>
            <a:spLocks noGrp="1"/>
          </p:cNvSpPr>
          <p:nvPr>
            <p:ph type="sldNum" sz="quarter" idx="10"/>
          </p:nvPr>
        </p:nvSpPr>
        <p:spPr>
          <a:xfrm>
            <a:off x="6572264" y="6215082"/>
            <a:ext cx="2133600" cy="476250"/>
          </a:xfrm>
          <a:noFill/>
        </p:spPr>
        <p:txBody>
          <a:bodyPr/>
          <a:lstStyle/>
          <a:p>
            <a:pPr algn="r"/>
            <a:fld id="{19F832DC-5116-4D72-B0F2-C31CF132F1FB}" type="slidenum">
              <a:rPr lang="en-GB" smtClean="0"/>
              <a:pPr algn="r"/>
              <a:t>13</a:t>
            </a:fld>
            <a:endParaRPr lang="en-GB"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7B83C0C-BC65-4367-9B8A-060D4801009D}" type="slidenum">
              <a:rPr lang="en-GB" smtClean="0"/>
              <a:pPr/>
              <a:t>14</a:t>
            </a:fld>
            <a:endParaRPr lang="en-GB" dirty="0"/>
          </a:p>
        </p:txBody>
      </p:sp>
      <p:pic>
        <p:nvPicPr>
          <p:cNvPr id="22530" name="Picture 2"/>
          <p:cNvPicPr>
            <a:picLocks noChangeAspect="1" noChangeArrowheads="1"/>
          </p:cNvPicPr>
          <p:nvPr/>
        </p:nvPicPr>
        <p:blipFill>
          <a:blip r:embed="rId2" cstate="print"/>
          <a:srcRect/>
          <a:stretch>
            <a:fillRect/>
          </a:stretch>
        </p:blipFill>
        <p:spPr bwMode="auto">
          <a:xfrm>
            <a:off x="251520" y="1053093"/>
            <a:ext cx="7920880" cy="5839283"/>
          </a:xfrm>
          <a:prstGeom prst="rect">
            <a:avLst/>
          </a:prstGeom>
          <a:noFill/>
          <a:ln w="9525">
            <a:noFill/>
            <a:miter lim="800000"/>
            <a:headEnd/>
            <a:tailEnd/>
          </a:ln>
        </p:spPr>
      </p:pic>
      <p:sp>
        <p:nvSpPr>
          <p:cNvPr id="6" name="Title 1"/>
          <p:cNvSpPr>
            <a:spLocks noGrp="1"/>
          </p:cNvSpPr>
          <p:nvPr>
            <p:ph type="title"/>
          </p:nvPr>
        </p:nvSpPr>
        <p:spPr>
          <a:xfrm>
            <a:off x="214282" y="142852"/>
            <a:ext cx="8929718" cy="606425"/>
          </a:xfrm>
        </p:spPr>
        <p:txBody>
          <a:bodyPr/>
          <a:lstStyle/>
          <a:p>
            <a:r>
              <a:rPr lang="fr-FR" sz="2800" noProof="0" dirty="0" smtClean="0">
                <a:solidFill>
                  <a:srgbClr val="FFFF00"/>
                </a:solidFill>
              </a:rPr>
              <a:t>PEFA : cadre de mesure de la performance de la GFP (1)</a:t>
            </a:r>
            <a:endParaRPr lang="fr-FR" sz="2800" noProof="0"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214282" y="142852"/>
            <a:ext cx="8929718" cy="606425"/>
          </a:xfrm>
        </p:spPr>
        <p:txBody>
          <a:bodyPr/>
          <a:lstStyle/>
          <a:p>
            <a:r>
              <a:rPr lang="fr-FR" sz="2800" noProof="0" dirty="0" smtClean="0">
                <a:solidFill>
                  <a:srgbClr val="FFFF00"/>
                </a:solidFill>
              </a:rPr>
              <a:t>PEFA : cadre de mesure de la performance de la GFP (2)</a:t>
            </a:r>
            <a:endParaRPr lang="fr-FR" sz="2800" noProof="0" dirty="0" smtClean="0"/>
          </a:p>
        </p:txBody>
      </p:sp>
      <p:sp>
        <p:nvSpPr>
          <p:cNvPr id="18436" name="Slide Number Placeholder 2"/>
          <p:cNvSpPr>
            <a:spLocks noGrp="1"/>
          </p:cNvSpPr>
          <p:nvPr>
            <p:ph type="sldNum" sz="quarter" idx="12"/>
          </p:nvPr>
        </p:nvSpPr>
        <p:spPr>
          <a:xfrm>
            <a:off x="7632700" y="6248400"/>
            <a:ext cx="1162050" cy="457200"/>
          </a:xfrm>
        </p:spPr>
        <p:txBody>
          <a:bodyPr/>
          <a:lstStyle/>
          <a:p>
            <a:pPr algn="l" eaLnBrk="0" hangingPunct="0">
              <a:lnSpc>
                <a:spcPts val="1400"/>
              </a:lnSpc>
              <a:defRPr/>
            </a:pPr>
            <a:fld id="{37F099A6-78D7-48D0-987A-B29E35BD660B}" type="slidenum">
              <a:rPr lang="fr-FR" smtClean="0"/>
              <a:pPr algn="l" eaLnBrk="0" hangingPunct="0">
                <a:lnSpc>
                  <a:spcPts val="1400"/>
                </a:lnSpc>
                <a:defRPr/>
              </a:pPr>
              <a:t>15</a:t>
            </a:fld>
            <a:endParaRPr lang="fr-FR" dirty="0" smtClean="0"/>
          </a:p>
        </p:txBody>
      </p:sp>
      <p:sp>
        <p:nvSpPr>
          <p:cNvPr id="19" name="Oval 18"/>
          <p:cNvSpPr/>
          <p:nvPr/>
        </p:nvSpPr>
        <p:spPr>
          <a:xfrm>
            <a:off x="928688" y="2690813"/>
            <a:ext cx="4000500" cy="359568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fr-FR" dirty="0"/>
          </a:p>
        </p:txBody>
      </p:sp>
      <p:sp>
        <p:nvSpPr>
          <p:cNvPr id="20" name="Text Box 6"/>
          <p:cNvSpPr txBox="1">
            <a:spLocks noChangeArrowheads="1"/>
          </p:cNvSpPr>
          <p:nvPr/>
        </p:nvSpPr>
        <p:spPr bwMode="auto">
          <a:xfrm>
            <a:off x="1322388" y="1357313"/>
            <a:ext cx="3236912" cy="400110"/>
          </a:xfrm>
          <a:prstGeom prst="rect">
            <a:avLst/>
          </a:prstGeom>
          <a:solidFill>
            <a:srgbClr val="103C72"/>
          </a:solidFill>
          <a:ln w="9525" algn="ctr">
            <a:noFill/>
            <a:miter lim="800000"/>
            <a:headEnd/>
            <a:tailEnd/>
          </a:ln>
        </p:spPr>
        <p:txBody>
          <a:bodyPr>
            <a:spAutoFit/>
          </a:bodyPr>
          <a:lstStyle/>
          <a:p>
            <a:pPr>
              <a:spcBef>
                <a:spcPct val="50000"/>
              </a:spcBef>
              <a:defRPr/>
            </a:pPr>
            <a:r>
              <a:rPr lang="fr-FR" sz="2000" b="1" dirty="0" smtClean="0">
                <a:solidFill>
                  <a:schemeClr val="bg1"/>
                </a:solidFill>
                <a:latin typeface="+mn-lt"/>
              </a:rPr>
              <a:t>C. Cycle budgétaire</a:t>
            </a:r>
            <a:endParaRPr lang="fr-FR" sz="2000" b="1" dirty="0">
              <a:solidFill>
                <a:schemeClr val="bg1"/>
              </a:solidFill>
              <a:latin typeface="+mn-lt"/>
            </a:endParaRPr>
          </a:p>
        </p:txBody>
      </p:sp>
      <p:sp>
        <p:nvSpPr>
          <p:cNvPr id="21" name="Text Box 11"/>
          <p:cNvSpPr txBox="1">
            <a:spLocks noChangeArrowheads="1"/>
          </p:cNvSpPr>
          <p:nvPr/>
        </p:nvSpPr>
        <p:spPr bwMode="auto">
          <a:xfrm>
            <a:off x="4894263" y="1714500"/>
            <a:ext cx="2087562" cy="1015663"/>
          </a:xfrm>
          <a:prstGeom prst="rect">
            <a:avLst/>
          </a:prstGeom>
          <a:solidFill>
            <a:srgbClr val="103C72"/>
          </a:solidFill>
          <a:ln w="9525" algn="ctr">
            <a:noFill/>
            <a:miter lim="800000"/>
            <a:headEnd/>
            <a:tailEnd/>
          </a:ln>
        </p:spPr>
        <p:txBody>
          <a:bodyPr>
            <a:spAutoFit/>
          </a:bodyPr>
          <a:lstStyle/>
          <a:p>
            <a:pPr>
              <a:spcBef>
                <a:spcPct val="50000"/>
              </a:spcBef>
              <a:defRPr/>
            </a:pPr>
            <a:r>
              <a:rPr lang="fr-FR" sz="2000" b="1" dirty="0" smtClean="0">
                <a:solidFill>
                  <a:schemeClr val="bg1"/>
                </a:solidFill>
                <a:latin typeface="+mn-lt"/>
              </a:rPr>
              <a:t>D. Pratiques des bailleurs de fonds</a:t>
            </a:r>
            <a:endParaRPr lang="fr-FR" sz="2000" b="1" dirty="0">
              <a:solidFill>
                <a:schemeClr val="bg1"/>
              </a:solidFill>
              <a:latin typeface="+mn-lt"/>
            </a:endParaRPr>
          </a:p>
        </p:txBody>
      </p:sp>
      <p:sp>
        <p:nvSpPr>
          <p:cNvPr id="22" name="Text Box 12"/>
          <p:cNvSpPr txBox="1">
            <a:spLocks noChangeArrowheads="1"/>
          </p:cNvSpPr>
          <p:nvPr/>
        </p:nvSpPr>
        <p:spPr bwMode="auto">
          <a:xfrm>
            <a:off x="6537325" y="2786063"/>
            <a:ext cx="2276475" cy="1015663"/>
          </a:xfrm>
          <a:prstGeom prst="rect">
            <a:avLst/>
          </a:prstGeom>
          <a:solidFill>
            <a:srgbClr val="103C72"/>
          </a:solidFill>
          <a:ln w="9525" algn="ctr">
            <a:noFill/>
            <a:miter lim="800000"/>
            <a:headEnd/>
            <a:tailEnd/>
          </a:ln>
        </p:spPr>
        <p:txBody>
          <a:bodyPr>
            <a:spAutoFit/>
          </a:bodyPr>
          <a:lstStyle/>
          <a:p>
            <a:pPr>
              <a:spcBef>
                <a:spcPct val="50000"/>
              </a:spcBef>
              <a:defRPr/>
            </a:pPr>
            <a:r>
              <a:rPr lang="fr-FR" sz="2000" b="1" dirty="0" smtClean="0">
                <a:solidFill>
                  <a:schemeClr val="bg1"/>
                </a:solidFill>
                <a:latin typeface="+mn-lt"/>
              </a:rPr>
              <a:t>A. Résultats du système de GFP</a:t>
            </a:r>
            <a:endParaRPr lang="fr-FR" sz="2000" b="1" dirty="0">
              <a:solidFill>
                <a:schemeClr val="bg1"/>
              </a:solidFill>
              <a:latin typeface="+mn-lt"/>
            </a:endParaRPr>
          </a:p>
        </p:txBody>
      </p:sp>
      <p:sp>
        <p:nvSpPr>
          <p:cNvPr id="23" name="Text Box 4"/>
          <p:cNvSpPr txBox="1">
            <a:spLocks noChangeArrowheads="1"/>
          </p:cNvSpPr>
          <p:nvPr/>
        </p:nvSpPr>
        <p:spPr bwMode="auto">
          <a:xfrm>
            <a:off x="1752600" y="3143250"/>
            <a:ext cx="2376488" cy="707886"/>
          </a:xfrm>
          <a:prstGeom prst="rect">
            <a:avLst/>
          </a:prstGeom>
          <a:solidFill>
            <a:srgbClr val="103C72"/>
          </a:solidFill>
          <a:ln w="9525" algn="ctr">
            <a:noFill/>
            <a:miter lim="800000"/>
            <a:headEnd/>
            <a:tailEnd/>
          </a:ln>
        </p:spPr>
        <p:txBody>
          <a:bodyPr>
            <a:spAutoFit/>
          </a:bodyPr>
          <a:lstStyle/>
          <a:p>
            <a:pPr>
              <a:spcBef>
                <a:spcPct val="50000"/>
              </a:spcBef>
              <a:defRPr/>
            </a:pPr>
            <a:r>
              <a:rPr lang="fr-FR" sz="2000" b="1" dirty="0" smtClean="0">
                <a:solidFill>
                  <a:schemeClr val="bg1"/>
                </a:solidFill>
                <a:latin typeface="+mn-lt"/>
              </a:rPr>
              <a:t>B. Spécificités transversales</a:t>
            </a:r>
            <a:endParaRPr lang="fr-FR" sz="2000" b="1" dirty="0">
              <a:solidFill>
                <a:schemeClr val="bg1"/>
              </a:solidFill>
              <a:latin typeface="+mn-lt"/>
            </a:endParaRPr>
          </a:p>
        </p:txBody>
      </p:sp>
      <p:sp>
        <p:nvSpPr>
          <p:cNvPr id="24" name="TextBox 8"/>
          <p:cNvSpPr txBox="1">
            <a:spLocks noChangeArrowheads="1"/>
          </p:cNvSpPr>
          <p:nvPr/>
        </p:nvSpPr>
        <p:spPr bwMode="auto">
          <a:xfrm>
            <a:off x="1691680" y="4286250"/>
            <a:ext cx="2774950" cy="708025"/>
          </a:xfrm>
          <a:prstGeom prst="rect">
            <a:avLst/>
          </a:prstGeom>
          <a:solidFill>
            <a:srgbClr val="0082C8"/>
          </a:solidFill>
          <a:ln w="9525">
            <a:noFill/>
            <a:miter lim="800000"/>
            <a:headEnd/>
            <a:tailEnd/>
          </a:ln>
        </p:spPr>
        <p:txBody>
          <a:bodyPr>
            <a:spAutoFit/>
          </a:bodyPr>
          <a:lstStyle/>
          <a:p>
            <a:pPr>
              <a:defRPr/>
            </a:pPr>
            <a:r>
              <a:rPr lang="fr-FR" sz="2000" dirty="0" smtClean="0">
                <a:solidFill>
                  <a:schemeClr val="bg1"/>
                </a:solidFill>
                <a:latin typeface="+mn-lt"/>
              </a:rPr>
              <a:t>Couverture et transparence</a:t>
            </a:r>
            <a:endParaRPr lang="fr-FR" sz="2000" dirty="0">
              <a:solidFill>
                <a:schemeClr val="bg1"/>
              </a:solidFill>
              <a:latin typeface="+mn-lt"/>
            </a:endParaRPr>
          </a:p>
        </p:txBody>
      </p:sp>
      <p:sp>
        <p:nvSpPr>
          <p:cNvPr id="25" name="Text Box 8"/>
          <p:cNvSpPr txBox="1">
            <a:spLocks noChangeArrowheads="1"/>
          </p:cNvSpPr>
          <p:nvPr/>
        </p:nvSpPr>
        <p:spPr bwMode="auto">
          <a:xfrm>
            <a:off x="1857356" y="2000240"/>
            <a:ext cx="2160588" cy="1015663"/>
          </a:xfrm>
          <a:prstGeom prst="rect">
            <a:avLst/>
          </a:prstGeom>
          <a:solidFill>
            <a:srgbClr val="0082C8"/>
          </a:solidFill>
          <a:ln w="9525" algn="ctr">
            <a:noFill/>
            <a:miter lim="800000"/>
            <a:headEnd/>
            <a:tailEnd/>
          </a:ln>
        </p:spPr>
        <p:txBody>
          <a:bodyPr>
            <a:spAutoFit/>
          </a:bodyPr>
          <a:lstStyle/>
          <a:p>
            <a:pPr>
              <a:spcBef>
                <a:spcPct val="50000"/>
              </a:spcBef>
              <a:defRPr/>
            </a:pPr>
            <a:r>
              <a:rPr lang="fr-FR" sz="2000" dirty="0" smtClean="0">
                <a:solidFill>
                  <a:schemeClr val="bg1"/>
                </a:solidFill>
                <a:latin typeface="+mn-lt"/>
              </a:rPr>
              <a:t>Budgétisation basée sur la politique</a:t>
            </a:r>
            <a:endParaRPr lang="fr-FR" sz="2000" dirty="0">
              <a:solidFill>
                <a:schemeClr val="bg1"/>
              </a:solidFill>
              <a:latin typeface="+mn-lt"/>
            </a:endParaRPr>
          </a:p>
        </p:txBody>
      </p:sp>
      <p:sp>
        <p:nvSpPr>
          <p:cNvPr id="26" name="Text Box 9"/>
          <p:cNvSpPr txBox="1">
            <a:spLocks noChangeArrowheads="1"/>
          </p:cNvSpPr>
          <p:nvPr/>
        </p:nvSpPr>
        <p:spPr bwMode="auto">
          <a:xfrm>
            <a:off x="4537075" y="3643313"/>
            <a:ext cx="1857375" cy="1631216"/>
          </a:xfrm>
          <a:prstGeom prst="rect">
            <a:avLst/>
          </a:prstGeom>
          <a:solidFill>
            <a:srgbClr val="0082C8"/>
          </a:solidFill>
          <a:ln w="9525" algn="ctr">
            <a:noFill/>
            <a:miter lim="800000"/>
            <a:headEnd/>
            <a:tailEnd/>
          </a:ln>
        </p:spPr>
        <p:txBody>
          <a:bodyPr>
            <a:spAutoFit/>
          </a:bodyPr>
          <a:lstStyle/>
          <a:p>
            <a:pPr>
              <a:spcBef>
                <a:spcPct val="50000"/>
              </a:spcBef>
              <a:defRPr/>
            </a:pPr>
            <a:r>
              <a:rPr lang="fr-FR" sz="2000" dirty="0" smtClean="0">
                <a:solidFill>
                  <a:schemeClr val="bg1"/>
                </a:solidFill>
                <a:latin typeface="+mn-lt"/>
              </a:rPr>
              <a:t>Prévisibilité et contrôle de l’exécution du budget</a:t>
            </a:r>
            <a:endParaRPr lang="fr-FR" sz="2000" dirty="0">
              <a:solidFill>
                <a:schemeClr val="bg1"/>
              </a:solidFill>
              <a:latin typeface="+mn-lt"/>
            </a:endParaRPr>
          </a:p>
        </p:txBody>
      </p:sp>
      <p:sp>
        <p:nvSpPr>
          <p:cNvPr id="27" name="Text Box 7"/>
          <p:cNvSpPr txBox="1">
            <a:spLocks noChangeArrowheads="1"/>
          </p:cNvSpPr>
          <p:nvPr/>
        </p:nvSpPr>
        <p:spPr bwMode="auto">
          <a:xfrm>
            <a:off x="0" y="3786188"/>
            <a:ext cx="1619672" cy="1015663"/>
          </a:xfrm>
          <a:prstGeom prst="rect">
            <a:avLst/>
          </a:prstGeom>
          <a:solidFill>
            <a:srgbClr val="0082C8"/>
          </a:solidFill>
          <a:ln w="9525" algn="ctr">
            <a:noFill/>
            <a:miter lim="800000"/>
            <a:headEnd/>
            <a:tailEnd/>
          </a:ln>
        </p:spPr>
        <p:txBody>
          <a:bodyPr wrap="square">
            <a:spAutoFit/>
          </a:bodyPr>
          <a:lstStyle/>
          <a:p>
            <a:pPr>
              <a:spcBef>
                <a:spcPct val="50000"/>
              </a:spcBef>
              <a:defRPr/>
            </a:pPr>
            <a:r>
              <a:rPr lang="fr-FR" sz="2000" dirty="0" smtClean="0">
                <a:solidFill>
                  <a:schemeClr val="bg1"/>
                </a:solidFill>
                <a:latin typeface="+mn-lt"/>
              </a:rPr>
              <a:t>Audit et vérification externe</a:t>
            </a:r>
            <a:endParaRPr lang="fr-FR" sz="2000" dirty="0">
              <a:solidFill>
                <a:schemeClr val="bg1"/>
              </a:solidFill>
              <a:latin typeface="+mn-lt"/>
            </a:endParaRPr>
          </a:p>
        </p:txBody>
      </p:sp>
      <p:sp>
        <p:nvSpPr>
          <p:cNvPr id="28" name="Text Box 10"/>
          <p:cNvSpPr txBox="1">
            <a:spLocks noChangeArrowheads="1"/>
          </p:cNvSpPr>
          <p:nvPr/>
        </p:nvSpPr>
        <p:spPr bwMode="auto">
          <a:xfrm>
            <a:off x="1536700" y="5572125"/>
            <a:ext cx="2808288" cy="1015663"/>
          </a:xfrm>
          <a:prstGeom prst="rect">
            <a:avLst/>
          </a:prstGeom>
          <a:solidFill>
            <a:srgbClr val="0082C8"/>
          </a:solidFill>
          <a:ln w="9525" algn="ctr">
            <a:noFill/>
            <a:miter lim="800000"/>
            <a:headEnd/>
            <a:tailEnd/>
          </a:ln>
        </p:spPr>
        <p:txBody>
          <a:bodyPr>
            <a:spAutoFit/>
          </a:bodyPr>
          <a:lstStyle/>
          <a:p>
            <a:pPr>
              <a:spcBef>
                <a:spcPct val="50000"/>
              </a:spcBef>
              <a:defRPr/>
            </a:pPr>
            <a:r>
              <a:rPr lang="fr-FR" sz="2000" dirty="0" smtClean="0">
                <a:solidFill>
                  <a:schemeClr val="bg1"/>
                </a:solidFill>
                <a:latin typeface="+mn-lt"/>
              </a:rPr>
              <a:t>Comptabilité, enregistrements et comptabilité</a:t>
            </a:r>
            <a:endParaRPr lang="fr-FR" sz="2000" dirty="0">
              <a:solidFill>
                <a:schemeClr val="bg1"/>
              </a:solidFill>
              <a:latin typeface="+mn-lt"/>
            </a:endParaRPr>
          </a:p>
        </p:txBody>
      </p:sp>
      <p:sp>
        <p:nvSpPr>
          <p:cNvPr id="29" name="Text Box 13"/>
          <p:cNvSpPr txBox="1">
            <a:spLocks noChangeArrowheads="1"/>
          </p:cNvSpPr>
          <p:nvPr/>
        </p:nvSpPr>
        <p:spPr bwMode="auto">
          <a:xfrm>
            <a:off x="7000892" y="3929066"/>
            <a:ext cx="1735137" cy="707886"/>
          </a:xfrm>
          <a:prstGeom prst="rect">
            <a:avLst/>
          </a:prstGeom>
          <a:solidFill>
            <a:srgbClr val="0082C8"/>
          </a:solidFill>
          <a:ln w="9525" algn="ctr">
            <a:noFill/>
            <a:miter lim="800000"/>
            <a:headEnd/>
            <a:tailEnd/>
          </a:ln>
        </p:spPr>
        <p:txBody>
          <a:bodyPr>
            <a:spAutoFit/>
          </a:bodyPr>
          <a:lstStyle/>
          <a:p>
            <a:pPr>
              <a:spcBef>
                <a:spcPct val="50000"/>
              </a:spcBef>
              <a:defRPr/>
            </a:pPr>
            <a:r>
              <a:rPr lang="fr-FR" sz="2000" dirty="0" smtClean="0">
                <a:solidFill>
                  <a:schemeClr val="bg1"/>
                </a:solidFill>
                <a:latin typeface="+mn-lt"/>
                <a:ea typeface="Verdana" pitchFamily="34" charset="0"/>
                <a:cs typeface="Verdana" pitchFamily="34" charset="0"/>
              </a:rPr>
              <a:t>Crédibilité du budget</a:t>
            </a:r>
            <a:endParaRPr lang="fr-FR" sz="2000" dirty="0">
              <a:solidFill>
                <a:schemeClr val="bg1"/>
              </a:solidFill>
              <a:latin typeface="+mn-lt"/>
            </a:endParaRPr>
          </a:p>
        </p:txBody>
      </p:sp>
      <p:sp>
        <p:nvSpPr>
          <p:cNvPr id="28687" name="AutoShape 20"/>
          <p:cNvSpPr>
            <a:spLocks noChangeArrowheads="1"/>
          </p:cNvSpPr>
          <p:nvPr/>
        </p:nvSpPr>
        <p:spPr bwMode="auto">
          <a:xfrm rot="2729526">
            <a:off x="4663281" y="2478882"/>
            <a:ext cx="352425" cy="503238"/>
          </a:xfrm>
          <a:prstGeom prst="downArrow">
            <a:avLst>
              <a:gd name="adj1" fmla="val 50000"/>
              <a:gd name="adj2" fmla="val 43790"/>
            </a:avLst>
          </a:prstGeom>
          <a:solidFill>
            <a:schemeClr val="tx1"/>
          </a:solidFill>
          <a:ln w="9525" algn="ctr">
            <a:solidFill>
              <a:schemeClr val="tx1"/>
            </a:solidFill>
            <a:miter lim="800000"/>
            <a:headEnd/>
            <a:tailEnd/>
          </a:ln>
        </p:spPr>
        <p:txBody>
          <a:bodyPr wrap="none" anchor="ctr"/>
          <a:lstStyle/>
          <a:p>
            <a:endParaRPr lang="fr-FR" dirty="0"/>
          </a:p>
        </p:txBody>
      </p:sp>
      <p:sp>
        <p:nvSpPr>
          <p:cNvPr id="28688" name="AutoShape 19"/>
          <p:cNvSpPr>
            <a:spLocks noChangeArrowheads="1"/>
          </p:cNvSpPr>
          <p:nvPr/>
        </p:nvSpPr>
        <p:spPr bwMode="auto">
          <a:xfrm>
            <a:off x="6394450" y="4000500"/>
            <a:ext cx="647700" cy="352425"/>
          </a:xfrm>
          <a:prstGeom prst="rightArrow">
            <a:avLst>
              <a:gd name="adj1" fmla="val 50000"/>
              <a:gd name="adj2" fmla="val 56369"/>
            </a:avLst>
          </a:prstGeom>
          <a:solidFill>
            <a:schemeClr val="tx1"/>
          </a:solidFill>
          <a:ln w="9525" algn="ctr">
            <a:solidFill>
              <a:schemeClr val="tx1"/>
            </a:solidFill>
            <a:miter lim="800000"/>
            <a:headEnd/>
            <a:tailEnd/>
          </a:ln>
        </p:spPr>
        <p:txBody>
          <a:bodyPr wrap="none" anchor="ctr"/>
          <a:lstStyle/>
          <a:p>
            <a:endParaRPr lang="fr-F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95288" y="1339850"/>
            <a:ext cx="8229600" cy="576263"/>
          </a:xfrm>
        </p:spPr>
        <p:txBody>
          <a:bodyPr/>
          <a:lstStyle/>
          <a:p>
            <a:pPr indent="0" eaLnBrk="1" hangingPunct="1"/>
            <a:r>
              <a:rPr lang="fr-FR" sz="2400" noProof="0" dirty="0" smtClean="0"/>
              <a:t>Plusieurs autres outils permettent d’approfondir différents aspects de la GFP</a:t>
            </a:r>
          </a:p>
        </p:txBody>
      </p:sp>
      <p:sp>
        <p:nvSpPr>
          <p:cNvPr id="8195" name="Rectangle 3"/>
          <p:cNvSpPr>
            <a:spLocks noGrp="1" noChangeArrowheads="1"/>
          </p:cNvSpPr>
          <p:nvPr>
            <p:ph type="body" idx="1"/>
          </p:nvPr>
        </p:nvSpPr>
        <p:spPr>
          <a:xfrm>
            <a:off x="107950" y="1989138"/>
            <a:ext cx="9036050" cy="4868862"/>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sz="1800" noProof="0" dirty="0" smtClean="0">
                <a:solidFill>
                  <a:srgbClr val="C00000"/>
                </a:solidFill>
              </a:rPr>
              <a:t>PEFA PMF: </a:t>
            </a:r>
            <a:r>
              <a:rPr lang="fr-FR" sz="1800" noProof="0" dirty="0" smtClean="0">
                <a:solidFill>
                  <a:srgbClr val="C00000"/>
                </a:solidFill>
              </a:rPr>
              <a:t>Dépenses publiques &amp; Responsabilité Financière –Cadre de Mesure de la Performance</a:t>
            </a:r>
            <a:endParaRPr lang="fr-FR" sz="1800" noProof="0" dirty="0" smtClean="0"/>
          </a:p>
          <a:p>
            <a:pPr marL="933450" lvl="1" indent="-476250" eaLnBrk="1" hangingPunct="1">
              <a:lnSpc>
                <a:spcPct val="130000"/>
              </a:lnSpc>
              <a:spcBef>
                <a:spcPct val="0"/>
              </a:spcBef>
              <a:spcAft>
                <a:spcPts val="0"/>
              </a:spcAft>
              <a:buFont typeface="Wingdings" pitchFamily="2" charset="2"/>
              <a:buChar char="§"/>
              <a:defRPr/>
            </a:pPr>
            <a:r>
              <a:rPr lang="fr-FR" sz="1800" b="0" dirty="0" smtClean="0"/>
              <a:t>RDP</a:t>
            </a:r>
            <a:r>
              <a:rPr lang="fr-FR" sz="1800" b="0" noProof="0" dirty="0" smtClean="0"/>
              <a:t>:</a:t>
            </a:r>
            <a:r>
              <a:rPr lang="fr-FR" sz="1800" noProof="0" dirty="0" smtClean="0"/>
              <a:t> </a:t>
            </a:r>
            <a:r>
              <a:rPr lang="fr-FR" sz="1800" b="0" noProof="0" dirty="0" smtClean="0"/>
              <a:t>Revue des dépenses publiques (RDP)</a:t>
            </a:r>
            <a:r>
              <a:rPr lang="fr-FR" sz="1800" noProof="0" dirty="0" smtClean="0"/>
              <a:t> </a:t>
            </a:r>
            <a:endParaRPr lang="fr-FR" sz="1800" b="0" noProof="0" dirty="0" smtClean="0"/>
          </a:p>
          <a:p>
            <a:pPr marL="933450" lvl="1" indent="-476250" eaLnBrk="1" hangingPunct="1">
              <a:lnSpc>
                <a:spcPct val="130000"/>
              </a:lnSpc>
              <a:spcBef>
                <a:spcPct val="0"/>
              </a:spcBef>
              <a:spcAft>
                <a:spcPts val="0"/>
              </a:spcAft>
              <a:buFont typeface="Wingdings" pitchFamily="2" charset="2"/>
              <a:buChar char="§"/>
              <a:defRPr/>
            </a:pPr>
            <a:r>
              <a:rPr lang="fr-FR" sz="1800" b="0" dirty="0" smtClean="0"/>
              <a:t>ETDP</a:t>
            </a:r>
            <a:r>
              <a:rPr lang="fr-FR" sz="1800" b="0" noProof="0" dirty="0" smtClean="0"/>
              <a:t>:</a:t>
            </a:r>
            <a:r>
              <a:rPr lang="fr-FR" sz="1800" noProof="0" dirty="0" smtClean="0"/>
              <a:t> </a:t>
            </a:r>
            <a:r>
              <a:rPr lang="fr-FR" sz="1800" b="0" noProof="0" dirty="0" smtClean="0"/>
              <a:t>Enquêtes </a:t>
            </a:r>
            <a:r>
              <a:rPr lang="fr-FR" sz="1800" b="0" dirty="0" smtClean="0"/>
              <a:t>Traçabilité des DP</a:t>
            </a:r>
            <a:r>
              <a:rPr lang="fr-FR" sz="1800" noProof="0" dirty="0" smtClean="0"/>
              <a:t> </a:t>
            </a:r>
            <a:endParaRPr lang="fr-FR" sz="1800" noProof="0" dirty="0" smtClean="0"/>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t>RONC:</a:t>
            </a:r>
            <a:r>
              <a:rPr lang="fr-FR" sz="1800" noProof="0" dirty="0" smtClean="0"/>
              <a:t> </a:t>
            </a:r>
            <a:r>
              <a:rPr lang="fr-FR" sz="1800" b="0" noProof="0" dirty="0" smtClean="0"/>
              <a:t>Rapports</a:t>
            </a:r>
            <a:r>
              <a:rPr lang="fr-FR" sz="1800" noProof="0" dirty="0" smtClean="0"/>
              <a:t> </a:t>
            </a:r>
            <a:r>
              <a:rPr lang="fr-FR" sz="1800" b="0" noProof="0" dirty="0" smtClean="0"/>
              <a:t>Observation Normes et Codes (</a:t>
            </a:r>
            <a:r>
              <a:rPr lang="fr-FR" sz="1800" b="0" dirty="0" smtClean="0"/>
              <a:t>FMI</a:t>
            </a:r>
            <a:r>
              <a:rPr lang="fr-FR" sz="1800" b="0" noProof="0" dirty="0" smtClean="0"/>
              <a:t>)</a:t>
            </a:r>
            <a:r>
              <a:rPr lang="fr-FR" sz="1800" noProof="0" dirty="0" smtClean="0"/>
              <a:t> </a:t>
            </a:r>
            <a:endParaRPr lang="fr-FR" sz="1800" noProof="0" dirty="0" smtClean="0"/>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t>OBI:</a:t>
            </a:r>
            <a:r>
              <a:rPr lang="fr-FR" sz="1800" noProof="0" dirty="0" smtClean="0"/>
              <a:t> </a:t>
            </a:r>
            <a:r>
              <a:rPr lang="fr-FR" sz="1800" b="0" noProof="0" dirty="0" smtClean="0"/>
              <a:t>Open Budget </a:t>
            </a:r>
            <a:r>
              <a:rPr lang="fr-FR" sz="1800" b="0" noProof="0" dirty="0" smtClean="0"/>
              <a:t>Index</a:t>
            </a:r>
            <a:r>
              <a:rPr lang="fr-FR" sz="1800" noProof="0" dirty="0" smtClean="0"/>
              <a:t> </a:t>
            </a:r>
            <a:r>
              <a:rPr lang="fr-FR" sz="1800" b="0" noProof="0" dirty="0" smtClean="0"/>
              <a:t>(indice sur le Budget Ouvert)</a:t>
            </a:r>
            <a:endParaRPr lang="fr-FR" sz="1800" b="0" noProof="0" dirty="0" smtClean="0"/>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t>CFAA:</a:t>
            </a:r>
            <a:r>
              <a:rPr lang="fr-FR" sz="1800" noProof="0" dirty="0" smtClean="0"/>
              <a:t> </a:t>
            </a:r>
            <a:r>
              <a:rPr lang="fr-FR" sz="1800" b="0" noProof="0" dirty="0" smtClean="0"/>
              <a:t>Country Finance Accountability </a:t>
            </a:r>
            <a:r>
              <a:rPr lang="fr-FR" sz="1800" b="0" noProof="0" dirty="0" smtClean="0"/>
              <a:t>Assessment (BM)</a:t>
            </a:r>
            <a:r>
              <a:rPr lang="fr-FR" sz="1800" noProof="0" dirty="0" smtClean="0"/>
              <a:t> </a:t>
            </a:r>
            <a:endParaRPr lang="fr-FR" sz="1800" noProof="0" dirty="0" smtClean="0"/>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t>FRA:</a:t>
            </a:r>
            <a:r>
              <a:rPr lang="fr-FR" sz="1800" noProof="0" dirty="0" smtClean="0"/>
              <a:t> </a:t>
            </a:r>
            <a:r>
              <a:rPr lang="fr-FR" sz="1800" b="0" noProof="0" dirty="0" smtClean="0"/>
              <a:t>Fiduciary Risk Assessment</a:t>
            </a:r>
            <a:r>
              <a:rPr lang="fr-FR" sz="1800" noProof="0" dirty="0" smtClean="0"/>
              <a:t> </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t>OCDE/CAD MAPS:</a:t>
            </a:r>
            <a:r>
              <a:rPr lang="fr-FR" sz="1800" noProof="0" dirty="0" smtClean="0"/>
              <a:t> </a:t>
            </a:r>
            <a:r>
              <a:rPr lang="fr-FR" sz="1800" b="0" dirty="0" smtClean="0"/>
              <a:t>Méthode d’évaluation des systèmes nationaux de passation des marché </a:t>
            </a:r>
            <a:r>
              <a:rPr lang="fr-FR" sz="1800" b="0" dirty="0" smtClean="0"/>
              <a:t>p</a:t>
            </a:r>
            <a:r>
              <a:rPr lang="fr-FR" sz="1800" b="0" dirty="0" smtClean="0"/>
              <a:t>ublics</a:t>
            </a:r>
            <a:endParaRPr lang="fr-FR" sz="1800" noProof="0" dirty="0" smtClean="0"/>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t>CPAR:</a:t>
            </a:r>
            <a:r>
              <a:rPr lang="fr-FR" sz="1800" noProof="0" dirty="0" smtClean="0"/>
              <a:t> </a:t>
            </a:r>
            <a:r>
              <a:rPr lang="fr-FR" sz="1800" b="0" noProof="0" dirty="0" smtClean="0"/>
              <a:t>Country Procurement Assessment Review</a:t>
            </a:r>
            <a:r>
              <a:rPr lang="fr-FR" sz="1800" noProof="0" dirty="0" smtClean="0"/>
              <a:t> </a:t>
            </a:r>
            <a:r>
              <a:rPr lang="fr-FR" sz="1800" b="0" noProof="0" dirty="0" smtClean="0"/>
              <a:t>(BM)</a:t>
            </a:r>
            <a:endParaRPr lang="fr-FR" sz="1800" b="0" noProof="0" dirty="0" smtClean="0"/>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t>DEMPA:</a:t>
            </a:r>
            <a:r>
              <a:rPr lang="fr-FR" sz="1800" noProof="0" dirty="0" smtClean="0"/>
              <a:t> </a:t>
            </a:r>
            <a:r>
              <a:rPr lang="fr-FR" sz="1800" b="0" noProof="0" dirty="0" smtClean="0"/>
              <a:t>Debt Management Performance Assessment </a:t>
            </a:r>
            <a:r>
              <a:rPr lang="fr-FR" sz="1800" b="0" noProof="0" dirty="0" smtClean="0"/>
              <a:t>(BM)</a:t>
            </a:r>
            <a:endParaRPr lang="fr-FR" sz="1800" b="0" noProof="0" dirty="0" smtClean="0"/>
          </a:p>
          <a:p>
            <a:pPr marL="933450" lvl="1" indent="-476250" eaLnBrk="1" hangingPunct="1">
              <a:lnSpc>
                <a:spcPct val="130000"/>
              </a:lnSpc>
              <a:spcBef>
                <a:spcPct val="0"/>
              </a:spcBef>
              <a:spcAft>
                <a:spcPts val="0"/>
              </a:spcAft>
              <a:buFont typeface="Wingdings" pitchFamily="2" charset="2"/>
              <a:buChar char="§"/>
              <a:defRPr/>
            </a:pPr>
            <a:r>
              <a:rPr lang="fr-FR" sz="1800" b="0" dirty="0" smtClean="0"/>
              <a:t>CE </a:t>
            </a:r>
            <a:r>
              <a:rPr lang="fr-FR" sz="1800" b="0" noProof="0" dirty="0" smtClean="0"/>
              <a:t>Audits</a:t>
            </a:r>
            <a:r>
              <a:rPr lang="fr-FR" sz="1800" noProof="0" dirty="0" smtClean="0"/>
              <a:t> </a:t>
            </a:r>
            <a:endParaRPr lang="fr-FR" sz="1800" b="0" noProof="0" dirty="0">
              <a:solidFill>
                <a:schemeClr val="accent6"/>
              </a:solidFill>
            </a:endParaRPr>
          </a:p>
        </p:txBody>
      </p:sp>
      <p:sp>
        <p:nvSpPr>
          <p:cNvPr id="11268" name="Slide Number Placeholder 1"/>
          <p:cNvSpPr>
            <a:spLocks noGrp="1"/>
          </p:cNvSpPr>
          <p:nvPr>
            <p:ph type="sldNum" sz="quarter" idx="12"/>
          </p:nvPr>
        </p:nvSpPr>
        <p:spPr>
          <a:noFill/>
          <a:ln>
            <a:miter lim="800000"/>
            <a:headEnd/>
            <a:tailEnd/>
          </a:ln>
        </p:spPr>
        <p:txBody>
          <a:bodyPr/>
          <a:lstStyle/>
          <a:p>
            <a:fld id="{98EA0BD9-C429-4772-AB31-7A486908DCB5}" type="slidenum">
              <a:rPr lang="en-GB" smtClean="0"/>
              <a:pPr/>
              <a:t>16</a:t>
            </a:fld>
            <a:endParaRPr lang="en-GB"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95288" y="1339850"/>
            <a:ext cx="8229600" cy="576263"/>
          </a:xfrm>
        </p:spPr>
        <p:txBody>
          <a:bodyPr/>
          <a:lstStyle/>
          <a:p>
            <a:pPr indent="0" eaLnBrk="1" hangingPunct="1"/>
            <a:r>
              <a:rPr lang="fr-FR" sz="2600" noProof="0" dirty="0" smtClean="0"/>
              <a:t>Rapports de l’institution supérieure de contrôle</a:t>
            </a:r>
          </a:p>
        </p:txBody>
      </p:sp>
      <p:sp>
        <p:nvSpPr>
          <p:cNvPr id="8195" name="Rectangle 3"/>
          <p:cNvSpPr>
            <a:spLocks noGrp="1" noChangeArrowheads="1"/>
          </p:cNvSpPr>
          <p:nvPr>
            <p:ph type="body" idx="1"/>
          </p:nvPr>
        </p:nvSpPr>
        <p:spPr>
          <a:xfrm>
            <a:off x="107950" y="2205062"/>
            <a:ext cx="9036050" cy="4032250"/>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sz="2400" b="0" noProof="0" dirty="0" smtClean="0">
                <a:solidFill>
                  <a:schemeClr val="accent6"/>
                </a:solidFill>
              </a:rPr>
              <a:t>Respect des délais et disponibilité des rapports</a:t>
            </a:r>
          </a:p>
          <a:p>
            <a:pPr marL="933450" lvl="1" indent="-476250" eaLnBrk="1" hangingPunct="1">
              <a:lnSpc>
                <a:spcPct val="130000"/>
              </a:lnSpc>
              <a:spcBef>
                <a:spcPct val="0"/>
              </a:spcBef>
              <a:spcAft>
                <a:spcPts val="0"/>
              </a:spcAft>
              <a:buFont typeface="Wingdings" pitchFamily="2" charset="2"/>
              <a:buChar char="§"/>
              <a:defRPr/>
            </a:pPr>
            <a:r>
              <a:rPr lang="fr-FR" sz="2400" b="0" noProof="0" dirty="0" smtClean="0">
                <a:solidFill>
                  <a:schemeClr val="accent6"/>
                </a:solidFill>
              </a:rPr>
              <a:t>Portée des contrôles</a:t>
            </a:r>
          </a:p>
          <a:p>
            <a:pPr marL="933450" lvl="1" indent="-476250" eaLnBrk="1" hangingPunct="1">
              <a:lnSpc>
                <a:spcPct val="130000"/>
              </a:lnSpc>
              <a:spcBef>
                <a:spcPct val="0"/>
              </a:spcBef>
              <a:spcAft>
                <a:spcPts val="0"/>
              </a:spcAft>
              <a:buFont typeface="Wingdings" pitchFamily="2" charset="2"/>
              <a:buChar char="§"/>
              <a:defRPr/>
            </a:pPr>
            <a:r>
              <a:rPr lang="fr-FR" sz="2400" b="0" noProof="0" dirty="0" smtClean="0">
                <a:solidFill>
                  <a:schemeClr val="accent6"/>
                </a:solidFill>
              </a:rPr>
              <a:t>Conclusions et recommandations essentielles</a:t>
            </a:r>
          </a:p>
          <a:p>
            <a:pPr marL="933450" lvl="1" indent="-476250" eaLnBrk="1" hangingPunct="1">
              <a:lnSpc>
                <a:spcPct val="130000"/>
              </a:lnSpc>
              <a:spcBef>
                <a:spcPct val="0"/>
              </a:spcBef>
              <a:spcAft>
                <a:spcPts val="0"/>
              </a:spcAft>
              <a:buFont typeface="Wingdings" pitchFamily="2" charset="2"/>
              <a:buChar char="§"/>
              <a:defRPr/>
            </a:pPr>
            <a:r>
              <a:rPr lang="fr-FR" sz="2400" b="0" noProof="0" dirty="0" smtClean="0">
                <a:solidFill>
                  <a:schemeClr val="accent6"/>
                </a:solidFill>
              </a:rPr>
              <a:t>Réponses des administrations publiques</a:t>
            </a:r>
          </a:p>
          <a:p>
            <a:pPr marL="933450" lvl="1" indent="-476250" eaLnBrk="1" hangingPunct="1">
              <a:lnSpc>
                <a:spcPct val="130000"/>
              </a:lnSpc>
              <a:spcBef>
                <a:spcPct val="0"/>
              </a:spcBef>
              <a:spcAft>
                <a:spcPts val="0"/>
              </a:spcAft>
              <a:buFont typeface="Wingdings" pitchFamily="2" charset="2"/>
              <a:buChar char="§"/>
              <a:defRPr/>
            </a:pPr>
            <a:r>
              <a:rPr lang="fr-FR" sz="2400" b="0" noProof="0" dirty="0" smtClean="0">
                <a:solidFill>
                  <a:schemeClr val="accent6"/>
                </a:solidFill>
              </a:rPr>
              <a:t>Suivi de la mise en œuvre des recommandations</a:t>
            </a:r>
          </a:p>
          <a:p>
            <a:pPr marL="933450" lvl="1" indent="-476250" eaLnBrk="1" hangingPunct="1">
              <a:lnSpc>
                <a:spcPct val="130000"/>
              </a:lnSpc>
              <a:spcBef>
                <a:spcPct val="0"/>
              </a:spcBef>
              <a:spcAft>
                <a:spcPts val="0"/>
              </a:spcAft>
              <a:buFont typeface="Wingdings" pitchFamily="2" charset="2"/>
              <a:buChar char="§"/>
              <a:defRPr/>
            </a:pPr>
            <a:endParaRPr lang="fr-FR" sz="2400" b="0" noProof="0" dirty="0">
              <a:solidFill>
                <a:schemeClr val="accent6"/>
              </a:solidFill>
            </a:endParaRPr>
          </a:p>
        </p:txBody>
      </p:sp>
      <p:sp>
        <p:nvSpPr>
          <p:cNvPr id="12292" name="Slide Number Placeholder 1"/>
          <p:cNvSpPr>
            <a:spLocks noGrp="1"/>
          </p:cNvSpPr>
          <p:nvPr>
            <p:ph type="sldNum" sz="quarter" idx="12"/>
          </p:nvPr>
        </p:nvSpPr>
        <p:spPr>
          <a:noFill/>
          <a:ln>
            <a:miter lim="800000"/>
            <a:headEnd/>
            <a:tailEnd/>
          </a:ln>
        </p:spPr>
        <p:txBody>
          <a:bodyPr/>
          <a:lstStyle/>
          <a:p>
            <a:fld id="{BA76F72C-AFC4-4C59-AC49-38F51C287B47}" type="slidenum">
              <a:rPr lang="en-GB" smtClean="0"/>
              <a:pPr/>
              <a:t>17</a:t>
            </a:fld>
            <a:endParaRPr lang="en-GB"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95288" y="1339850"/>
            <a:ext cx="8229600" cy="576263"/>
          </a:xfrm>
        </p:spPr>
        <p:txBody>
          <a:bodyPr/>
          <a:lstStyle/>
          <a:p>
            <a:pPr indent="0" eaLnBrk="1" hangingPunct="1"/>
            <a:r>
              <a:rPr lang="fr-FR" sz="2600" noProof="0" dirty="0" smtClean="0"/>
              <a:t>La GFP au niveau sectoriel</a:t>
            </a:r>
          </a:p>
        </p:txBody>
      </p:sp>
      <p:sp>
        <p:nvSpPr>
          <p:cNvPr id="9219" name="Rectangle 3"/>
          <p:cNvSpPr>
            <a:spLocks noGrp="1" noChangeArrowheads="1"/>
          </p:cNvSpPr>
          <p:nvPr>
            <p:ph type="body" idx="1"/>
          </p:nvPr>
        </p:nvSpPr>
        <p:spPr>
          <a:xfrm>
            <a:off x="0" y="1989138"/>
            <a:ext cx="9036050" cy="4032250"/>
          </a:xfrm>
        </p:spPr>
        <p:txBody>
          <a:bodyPr/>
          <a:lstStyle/>
          <a:p>
            <a:pPr marL="457200" lvl="1" indent="0" eaLnBrk="1" hangingPunct="1">
              <a:lnSpc>
                <a:spcPct val="130000"/>
              </a:lnSpc>
              <a:spcBef>
                <a:spcPct val="0"/>
              </a:spcBef>
              <a:spcAft>
                <a:spcPts val="0"/>
              </a:spcAft>
              <a:buFontTx/>
              <a:buNone/>
              <a:defRPr/>
            </a:pPr>
            <a:r>
              <a:rPr lang="fr-FR" b="0" noProof="0" dirty="0" smtClean="0">
                <a:solidFill>
                  <a:schemeClr val="accent6"/>
                </a:solidFill>
              </a:rPr>
              <a:t>Dans le cas d’un CRS: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Établir un diagnostic des questions particulières de la GFP pour ce secteur;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Sources d’informations: </a:t>
            </a:r>
            <a:r>
              <a:rPr lang="fr-FR" b="0" dirty="0" smtClean="0">
                <a:solidFill>
                  <a:schemeClr val="accent6"/>
                </a:solidFill>
              </a:rPr>
              <a:t>RDP</a:t>
            </a:r>
            <a:r>
              <a:rPr lang="fr-FR" b="0" noProof="0" dirty="0" smtClean="0">
                <a:solidFill>
                  <a:schemeClr val="accent6"/>
                </a:solidFill>
              </a:rPr>
              <a:t>, </a:t>
            </a:r>
            <a:r>
              <a:rPr lang="fr-FR" b="0" noProof="0" dirty="0" smtClean="0">
                <a:solidFill>
                  <a:schemeClr val="accent2"/>
                </a:solidFill>
              </a:rPr>
              <a:t>ETDP</a:t>
            </a:r>
            <a:r>
              <a:rPr lang="fr-FR" b="0" noProof="0" dirty="0" smtClean="0">
                <a:solidFill>
                  <a:schemeClr val="accent2"/>
                </a:solidFill>
              </a:rPr>
              <a:t>,</a:t>
            </a:r>
            <a:r>
              <a:rPr lang="fr-FR" b="0" noProof="0" dirty="0" smtClean="0">
                <a:solidFill>
                  <a:schemeClr val="accent6"/>
                </a:solidFill>
              </a:rPr>
              <a:t> </a:t>
            </a:r>
            <a:r>
              <a:rPr lang="fr-FR" b="0" noProof="0" dirty="0" smtClean="0">
                <a:solidFill>
                  <a:schemeClr val="accent6"/>
                </a:solidFill>
              </a:rPr>
              <a:t>rapports par secteur de l’ISC, évaluation des risques fiduciaires, rapports annuels des programmes de secteur, etc.</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Une attention particulière doit être portée sur les systèmes spécifiques de passation des marchés publics, la performance des états de paie, les fonds extra-budgétaires et le niveau de décentralisation.</a:t>
            </a:r>
          </a:p>
          <a:p>
            <a:pPr marL="933450" lvl="1" indent="-476250" eaLnBrk="1" hangingPunct="1">
              <a:lnSpc>
                <a:spcPct val="130000"/>
              </a:lnSpc>
              <a:spcBef>
                <a:spcPct val="0"/>
              </a:spcBef>
              <a:spcAft>
                <a:spcPts val="0"/>
              </a:spcAft>
              <a:buFont typeface="Wingdings" pitchFamily="2" charset="2"/>
              <a:buChar char="§"/>
              <a:defRPr/>
            </a:pPr>
            <a:endParaRPr lang="fr-FR" b="0" noProof="0" dirty="0">
              <a:solidFill>
                <a:schemeClr val="accent6"/>
              </a:solidFill>
            </a:endParaRPr>
          </a:p>
        </p:txBody>
      </p:sp>
      <p:sp>
        <p:nvSpPr>
          <p:cNvPr id="13316" name="Slide Number Placeholder 1"/>
          <p:cNvSpPr>
            <a:spLocks noGrp="1"/>
          </p:cNvSpPr>
          <p:nvPr>
            <p:ph type="sldNum" sz="quarter" idx="12"/>
          </p:nvPr>
        </p:nvSpPr>
        <p:spPr>
          <a:noFill/>
          <a:ln>
            <a:miter lim="800000"/>
            <a:headEnd/>
            <a:tailEnd/>
          </a:ln>
        </p:spPr>
        <p:txBody>
          <a:bodyPr/>
          <a:lstStyle/>
          <a:p>
            <a:fld id="{3D69056F-0EB6-4343-B5A5-647C9A8B7FCD}" type="slidenum">
              <a:rPr lang="en-GB" smtClean="0"/>
              <a:pPr/>
              <a:t>18</a:t>
            </a:fld>
            <a:endParaRPr lang="en-GB"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95288" y="1339850"/>
            <a:ext cx="8229600" cy="433388"/>
          </a:xfrm>
        </p:spPr>
        <p:txBody>
          <a:bodyPr/>
          <a:lstStyle/>
          <a:p>
            <a:pPr indent="0" eaLnBrk="1" hangingPunct="1"/>
            <a:r>
              <a:rPr lang="fr-FR" sz="2600" noProof="0" dirty="0" smtClean="0"/>
              <a:t>Identifier les faiblesses et les réformes</a:t>
            </a:r>
          </a:p>
        </p:txBody>
      </p:sp>
      <p:sp>
        <p:nvSpPr>
          <p:cNvPr id="10243" name="Rectangle 3"/>
          <p:cNvSpPr>
            <a:spLocks noGrp="1" noChangeArrowheads="1"/>
          </p:cNvSpPr>
          <p:nvPr>
            <p:ph type="body" idx="1"/>
          </p:nvPr>
        </p:nvSpPr>
        <p:spPr>
          <a:xfrm>
            <a:off x="0" y="1844675"/>
            <a:ext cx="8686800" cy="4537075"/>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Résumer le programme de réforme de GFP du gouvernement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Identifier les faiblesses importantes et la base de référence par rapport </a:t>
            </a:r>
            <a:r>
              <a:rPr lang="fr-FR" b="0" dirty="0" smtClean="0">
                <a:solidFill>
                  <a:schemeClr val="accent6"/>
                </a:solidFill>
              </a:rPr>
              <a:t>à la</a:t>
            </a:r>
            <a:r>
              <a:rPr lang="fr-FR" b="0" noProof="0" dirty="0" smtClean="0">
                <a:solidFill>
                  <a:schemeClr val="accent6"/>
                </a:solidFill>
              </a:rPr>
              <a:t>quelle les progrès seront suivis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Identifier les réformes majeures nécessaires et cibler sur:</a:t>
            </a:r>
          </a:p>
          <a:p>
            <a:pPr lvl="2" eaLnBrk="1" hangingPunct="1">
              <a:lnSpc>
                <a:spcPct val="130000"/>
              </a:lnSpc>
              <a:spcBef>
                <a:spcPct val="0"/>
              </a:spcBef>
              <a:spcAft>
                <a:spcPts val="0"/>
              </a:spcAft>
              <a:buFont typeface="Wingdings" pitchFamily="2" charset="2"/>
              <a:buChar char="Ø"/>
              <a:defRPr/>
            </a:pPr>
            <a:r>
              <a:rPr lang="fr-FR" sz="2000" noProof="0" dirty="0" smtClean="0">
                <a:solidFill>
                  <a:schemeClr val="accent6"/>
                </a:solidFill>
                <a:cs typeface="Arial"/>
              </a:rPr>
              <a:t> CBGD </a:t>
            </a:r>
            <a:r>
              <a:rPr lang="fr-FR" sz="2000" noProof="0" dirty="0" smtClean="0">
                <a:solidFill>
                  <a:schemeClr val="accent6"/>
                </a:solidFill>
                <a:latin typeface="Arial"/>
                <a:cs typeface="Arial"/>
              </a:rPr>
              <a:t>→ </a:t>
            </a:r>
            <a:r>
              <a:rPr lang="fr-FR" sz="2000" noProof="0" dirty="0" smtClean="0">
                <a:solidFill>
                  <a:schemeClr val="accent6"/>
                </a:solidFill>
                <a:cs typeface="Arial"/>
              </a:rPr>
              <a:t>les 3 objectifs majeurs de GFP: discipline budgétaire, affectation stratégique des ressources et missions de service efficientes</a:t>
            </a:r>
          </a:p>
          <a:p>
            <a:pPr lvl="2" eaLnBrk="1" hangingPunct="1">
              <a:lnSpc>
                <a:spcPct val="130000"/>
              </a:lnSpc>
              <a:spcBef>
                <a:spcPct val="0"/>
              </a:spcBef>
              <a:spcAft>
                <a:spcPts val="0"/>
              </a:spcAft>
              <a:buFont typeface="Wingdings" pitchFamily="2" charset="2"/>
              <a:buChar char="Ø"/>
              <a:defRPr/>
            </a:pPr>
            <a:r>
              <a:rPr lang="fr-FR" sz="2000" noProof="0" dirty="0" smtClean="0">
                <a:solidFill>
                  <a:schemeClr val="accent6"/>
                </a:solidFill>
                <a:cs typeface="Arial"/>
              </a:rPr>
              <a:t> CRS </a:t>
            </a:r>
            <a:r>
              <a:rPr lang="fr-FR" sz="2000" noProof="0" dirty="0" smtClean="0">
                <a:solidFill>
                  <a:schemeClr val="accent6"/>
                </a:solidFill>
                <a:latin typeface="Arial"/>
                <a:cs typeface="Arial"/>
              </a:rPr>
              <a:t>→</a:t>
            </a:r>
            <a:r>
              <a:rPr lang="fr-FR" sz="2000" noProof="0" dirty="0" smtClean="0">
                <a:solidFill>
                  <a:schemeClr val="accent6"/>
                </a:solidFill>
                <a:cs typeface="Arial"/>
              </a:rPr>
              <a:t> accroître l’efficience des missions de service </a:t>
            </a:r>
          </a:p>
          <a:p>
            <a:pPr lvl="2" eaLnBrk="1" hangingPunct="1">
              <a:lnSpc>
                <a:spcPct val="130000"/>
              </a:lnSpc>
              <a:spcBef>
                <a:spcPct val="0"/>
              </a:spcBef>
              <a:spcAft>
                <a:spcPts val="0"/>
              </a:spcAft>
              <a:buFont typeface="Wingdings" pitchFamily="2" charset="2"/>
              <a:buChar char="Ø"/>
              <a:defRPr/>
            </a:pPr>
            <a:r>
              <a:rPr lang="fr-FR" sz="2000" noProof="0" dirty="0" smtClean="0">
                <a:solidFill>
                  <a:schemeClr val="accent6"/>
                </a:solidFill>
                <a:cs typeface="Arial"/>
              </a:rPr>
              <a:t> CCAE </a:t>
            </a:r>
            <a:r>
              <a:rPr lang="fr-FR" sz="2000" noProof="0" dirty="0" smtClean="0">
                <a:solidFill>
                  <a:schemeClr val="accent6"/>
                </a:solidFill>
                <a:latin typeface="Arial"/>
                <a:cs typeface="Arial"/>
              </a:rPr>
              <a:t>→</a:t>
            </a:r>
            <a:r>
              <a:rPr lang="fr-FR" sz="2000" noProof="0" dirty="0" smtClean="0">
                <a:solidFill>
                  <a:schemeClr val="accent6"/>
                </a:solidFill>
                <a:cs typeface="Arial"/>
              </a:rPr>
              <a:t> rétablissement des fonctions de base de GFP et du respect des obligations financières</a:t>
            </a:r>
          </a:p>
          <a:p>
            <a:pPr marL="914400" lvl="2" indent="0" eaLnBrk="1" hangingPunct="1">
              <a:lnSpc>
                <a:spcPct val="130000"/>
              </a:lnSpc>
              <a:spcBef>
                <a:spcPct val="0"/>
              </a:spcBef>
              <a:spcAft>
                <a:spcPts val="0"/>
              </a:spcAft>
              <a:defRPr/>
            </a:pPr>
            <a:endParaRPr lang="fr-FR" sz="2000" noProof="0" dirty="0" smtClean="0">
              <a:solidFill>
                <a:schemeClr val="accent6"/>
              </a:solidFill>
              <a:cs typeface="Arial"/>
            </a:endParaRPr>
          </a:p>
        </p:txBody>
      </p:sp>
      <p:sp>
        <p:nvSpPr>
          <p:cNvPr id="14340" name="Slide Number Placeholder 1"/>
          <p:cNvSpPr>
            <a:spLocks noGrp="1"/>
          </p:cNvSpPr>
          <p:nvPr>
            <p:ph type="sldNum" sz="quarter" idx="12"/>
          </p:nvPr>
        </p:nvSpPr>
        <p:spPr>
          <a:noFill/>
          <a:ln>
            <a:miter lim="800000"/>
            <a:headEnd/>
            <a:tailEnd/>
          </a:ln>
        </p:spPr>
        <p:txBody>
          <a:bodyPr/>
          <a:lstStyle/>
          <a:p>
            <a:fld id="{DC6E93A9-6170-477B-B698-A906DB53EAC8}" type="slidenum">
              <a:rPr lang="en-GB" smtClean="0"/>
              <a:pPr/>
              <a:t>19</a:t>
            </a:fld>
            <a:endParaRPr lang="en-GB"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323528" y="2132856"/>
            <a:ext cx="8145463" cy="760413"/>
          </a:xfrm>
          <a:prstGeom prst="rect">
            <a:avLst/>
          </a:prstGeom>
          <a:solidFill>
            <a:srgbClr val="DDDDDD"/>
          </a:solidFill>
          <a:ln w="9525" algn="ctr">
            <a:noFill/>
            <a:miter lim="800000"/>
            <a:headEnd/>
            <a:tailEnd/>
          </a:ln>
          <a:effectLst/>
        </p:spPr>
        <p:txBody>
          <a:bodyPr wrap="none" anchor="ctr"/>
          <a:lstStyle/>
          <a:p>
            <a:endParaRPr lang="en-GB"/>
          </a:p>
        </p:txBody>
      </p:sp>
      <p:sp>
        <p:nvSpPr>
          <p:cNvPr id="2" name="Title 1"/>
          <p:cNvSpPr>
            <a:spLocks noGrp="1"/>
          </p:cNvSpPr>
          <p:nvPr>
            <p:ph type="title"/>
          </p:nvPr>
        </p:nvSpPr>
        <p:spPr>
          <a:xfrm>
            <a:off x="428596" y="1000108"/>
            <a:ext cx="8229600" cy="936625"/>
          </a:xfrm>
        </p:spPr>
        <p:txBody>
          <a:bodyPr/>
          <a:lstStyle/>
          <a:p>
            <a:pPr algn="ctr"/>
            <a:r>
              <a:rPr lang="fr-FR" noProof="0" dirty="0" smtClean="0"/>
              <a:t>Plan du module </a:t>
            </a:r>
            <a:r>
              <a:rPr lang="fr-FR" noProof="0" dirty="0" smtClean="0"/>
              <a:t>3</a:t>
            </a:r>
            <a:endParaRPr lang="fr-FR" noProof="0" dirty="0"/>
          </a:p>
        </p:txBody>
      </p:sp>
      <p:sp>
        <p:nvSpPr>
          <p:cNvPr id="3" name="Content Placeholder 2"/>
          <p:cNvSpPr>
            <a:spLocks noGrp="1"/>
          </p:cNvSpPr>
          <p:nvPr>
            <p:ph idx="1"/>
          </p:nvPr>
        </p:nvSpPr>
        <p:spPr>
          <a:xfrm>
            <a:off x="571472" y="2143116"/>
            <a:ext cx="8229600" cy="3529013"/>
          </a:xfrm>
        </p:spPr>
        <p:txBody>
          <a:bodyPr/>
          <a:lstStyle/>
          <a:p>
            <a:pPr marL="457200" indent="-457200">
              <a:spcBef>
                <a:spcPts val="1200"/>
              </a:spcBef>
              <a:buClrTx/>
              <a:buFont typeface="+mj-lt"/>
              <a:buAutoNum type="arabicPeriod"/>
            </a:pPr>
            <a:r>
              <a:rPr lang="fr-FR" sz="2000" b="1" i="0" noProof="0" dirty="0" smtClean="0">
                <a:solidFill>
                  <a:srgbClr val="C00000"/>
                </a:solidFill>
              </a:rPr>
              <a:t>Introduction: politique budgétaire, gestion des finances publiques et critères d’éligibilité</a:t>
            </a:r>
          </a:p>
          <a:p>
            <a:pPr marL="457200" indent="-457200">
              <a:spcBef>
                <a:spcPts val="1200"/>
              </a:spcBef>
              <a:buClrTx/>
              <a:buFont typeface="+mj-lt"/>
              <a:buAutoNum type="arabicPeriod"/>
            </a:pPr>
            <a:r>
              <a:rPr lang="fr-FR" sz="2000" i="0" noProof="0" dirty="0" smtClean="0"/>
              <a:t>Aperçu et approche générale</a:t>
            </a:r>
          </a:p>
          <a:p>
            <a:pPr marL="457200" indent="-457200">
              <a:spcBef>
                <a:spcPts val="1200"/>
              </a:spcBef>
              <a:buClrTx/>
              <a:buFont typeface="+mj-lt"/>
              <a:buAutoNum type="arabicPeriod"/>
            </a:pPr>
            <a:r>
              <a:rPr lang="fr-FR" sz="2000" i="0" dirty="0" smtClean="0"/>
              <a:t>a. </a:t>
            </a:r>
            <a:r>
              <a:rPr lang="fr-FR" sz="2000" i="0" noProof="0" dirty="0" smtClean="0"/>
              <a:t>Diagnostic du système de GFP</a:t>
            </a:r>
          </a:p>
          <a:p>
            <a:pPr marL="857250" lvl="1" indent="-457200">
              <a:spcBef>
                <a:spcPts val="1200"/>
              </a:spcBef>
              <a:buClrTx/>
              <a:buNone/>
            </a:pPr>
            <a:r>
              <a:rPr lang="fr-FR" b="0" dirty="0" smtClean="0"/>
              <a:t> b. Aspects GFP de la mobilisation des revenus domestiques</a:t>
            </a:r>
            <a:endParaRPr lang="fr-FR" b="0" i="0" noProof="0" dirty="0" smtClean="0"/>
          </a:p>
          <a:p>
            <a:pPr marL="457200" indent="-457200">
              <a:spcBef>
                <a:spcPts val="1200"/>
              </a:spcBef>
              <a:buClrTx/>
              <a:buFont typeface="+mj-lt"/>
              <a:buAutoNum type="arabicPeriod"/>
            </a:pPr>
            <a:r>
              <a:rPr lang="fr-FR" sz="2000" i="0" noProof="0" dirty="0" smtClean="0"/>
              <a:t>Evaluation du critère d’éligibilité de l’AB</a:t>
            </a:r>
          </a:p>
          <a:p>
            <a:pPr marL="457200" indent="-457200">
              <a:spcBef>
                <a:spcPts val="1200"/>
              </a:spcBef>
              <a:buClrTx/>
              <a:buFont typeface="+mj-lt"/>
              <a:buAutoNum type="arabicPeriod"/>
            </a:pPr>
            <a:r>
              <a:rPr lang="fr-FR" sz="2000" i="0" noProof="0" dirty="0" smtClean="0"/>
              <a:t>Dialogue GFP et renforcement des capacités</a:t>
            </a:r>
          </a:p>
          <a:p>
            <a:pPr marL="457200" indent="-457200">
              <a:spcBef>
                <a:spcPts val="1200"/>
              </a:spcBef>
              <a:buClrTx/>
              <a:buFont typeface="+mj-lt"/>
              <a:buAutoNum type="arabicPeriod"/>
            </a:pPr>
            <a:r>
              <a:rPr lang="fr-FR" sz="2000" i="0" noProof="0" dirty="0" smtClean="0"/>
              <a:t>Rapport annuel de suivi de la GFP</a:t>
            </a:r>
          </a:p>
          <a:p>
            <a:pPr marL="457200" indent="-457200">
              <a:spcBef>
                <a:spcPts val="2400"/>
              </a:spcBef>
              <a:buClrTx/>
              <a:buFont typeface="+mj-lt"/>
              <a:buAutoNum type="arabicPeriod"/>
            </a:pPr>
            <a:endParaRPr lang="fr-FR" i="0" noProof="0" dirty="0" smtClean="0"/>
          </a:p>
          <a:p>
            <a:pPr marL="457200" indent="-457200">
              <a:spcBef>
                <a:spcPts val="2400"/>
              </a:spcBef>
              <a:buClrTx/>
              <a:buFont typeface="+mj-lt"/>
              <a:buAutoNum type="arabicPeriod"/>
            </a:pPr>
            <a:endParaRPr lang="fr-FR" i="0" noProof="0" dirty="0" smtClean="0"/>
          </a:p>
          <a:p>
            <a:pPr marL="457200" indent="-457200">
              <a:buClrTx/>
              <a:buNone/>
            </a:pPr>
            <a:endParaRPr lang="fr-FR" i="0" noProof="0" dirty="0" smtClean="0"/>
          </a:p>
          <a:p>
            <a:pPr marL="457200" indent="-457200">
              <a:buClrTx/>
              <a:buFont typeface="+mj-lt"/>
              <a:buAutoNum type="arabicPeriod"/>
            </a:pPr>
            <a:endParaRPr lang="fr-FR" i="0" noProof="0" dirty="0" smtClean="0"/>
          </a:p>
          <a:p>
            <a:endParaRPr lang="fr-FR"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a:t>
            </a:fld>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251520" y="3861048"/>
            <a:ext cx="8145463" cy="648071"/>
          </a:xfrm>
          <a:prstGeom prst="rect">
            <a:avLst/>
          </a:prstGeom>
          <a:solidFill>
            <a:srgbClr val="DDDDDD"/>
          </a:solidFill>
          <a:ln w="9525" algn="ctr">
            <a:noFill/>
            <a:miter lim="800000"/>
            <a:headEnd/>
            <a:tailEnd/>
          </a:ln>
          <a:effectLst/>
        </p:spPr>
        <p:txBody>
          <a:bodyPr wrap="none" anchor="ctr"/>
          <a:lstStyle/>
          <a:p>
            <a:endParaRPr lang="en-GB"/>
          </a:p>
        </p:txBody>
      </p:sp>
      <p:sp>
        <p:nvSpPr>
          <p:cNvPr id="2" name="Title 1"/>
          <p:cNvSpPr>
            <a:spLocks noGrp="1"/>
          </p:cNvSpPr>
          <p:nvPr>
            <p:ph type="title"/>
          </p:nvPr>
        </p:nvSpPr>
        <p:spPr>
          <a:xfrm>
            <a:off x="428596" y="1000108"/>
            <a:ext cx="8229600" cy="936625"/>
          </a:xfrm>
        </p:spPr>
        <p:txBody>
          <a:bodyPr/>
          <a:lstStyle/>
          <a:p>
            <a:pPr algn="ctr"/>
            <a:r>
              <a:rPr lang="fr-FR" noProof="0" dirty="0" smtClean="0"/>
              <a:t>Plan du module 5</a:t>
            </a:r>
            <a:endParaRPr lang="fr-FR" noProof="0" dirty="0"/>
          </a:p>
        </p:txBody>
      </p:sp>
      <p:sp>
        <p:nvSpPr>
          <p:cNvPr id="3" name="Content Placeholder 2"/>
          <p:cNvSpPr>
            <a:spLocks noGrp="1"/>
          </p:cNvSpPr>
          <p:nvPr>
            <p:ph idx="1"/>
          </p:nvPr>
        </p:nvSpPr>
        <p:spPr>
          <a:xfrm>
            <a:off x="611560" y="2132856"/>
            <a:ext cx="8229600" cy="3960440"/>
          </a:xfrm>
        </p:spPr>
        <p:txBody>
          <a:bodyPr/>
          <a:lstStyle/>
          <a:p>
            <a:pPr marL="457200" indent="-457200">
              <a:spcBef>
                <a:spcPts val="1200"/>
              </a:spcBef>
              <a:buClrTx/>
              <a:buFont typeface="+mj-lt"/>
              <a:buAutoNum type="arabicPeriod"/>
            </a:pPr>
            <a:r>
              <a:rPr lang="fr-FR" sz="2000" i="0" dirty="0" smtClean="0"/>
              <a:t>Introduction: politique budgétaire, gestion des finances publiques et critères d’éligibilité</a:t>
            </a:r>
          </a:p>
          <a:p>
            <a:pPr marL="457200" indent="-457200">
              <a:spcBef>
                <a:spcPts val="1200"/>
              </a:spcBef>
              <a:buClrTx/>
              <a:buFont typeface="+mj-lt"/>
              <a:buAutoNum type="arabicPeriod"/>
            </a:pPr>
            <a:r>
              <a:rPr lang="fr-FR" sz="2000" i="0" noProof="0" dirty="0" smtClean="0"/>
              <a:t>Aperçu et approche générale</a:t>
            </a:r>
          </a:p>
          <a:p>
            <a:pPr marL="457200" indent="-457200">
              <a:spcBef>
                <a:spcPts val="1200"/>
              </a:spcBef>
              <a:buClrTx/>
              <a:buFont typeface="+mj-lt"/>
              <a:buAutoNum type="arabicPeriod"/>
            </a:pPr>
            <a:r>
              <a:rPr lang="fr-FR" sz="2000" i="0" dirty="0" smtClean="0"/>
              <a:t>a</a:t>
            </a:r>
            <a:r>
              <a:rPr lang="fr-FR" sz="2000" b="1" i="0" dirty="0" smtClean="0">
                <a:solidFill>
                  <a:srgbClr val="C00000"/>
                </a:solidFill>
              </a:rPr>
              <a:t>. </a:t>
            </a:r>
            <a:r>
              <a:rPr lang="fr-FR" sz="2000" i="0" dirty="0" smtClean="0"/>
              <a:t>Diagnostic du système de GFP</a:t>
            </a:r>
          </a:p>
          <a:p>
            <a:pPr marL="857250" lvl="1" indent="-457200">
              <a:spcBef>
                <a:spcPts val="1200"/>
              </a:spcBef>
              <a:buClrTx/>
              <a:buNone/>
            </a:pPr>
            <a:r>
              <a:rPr lang="fr-FR" dirty="0" smtClean="0">
                <a:solidFill>
                  <a:srgbClr val="C00000"/>
                </a:solidFill>
                <a:ea typeface="+mn-ea"/>
                <a:cs typeface="+mn-cs"/>
              </a:rPr>
              <a:t> b. Aspects GFP de la mobilisation des </a:t>
            </a:r>
            <a:r>
              <a:rPr lang="fr-FR" dirty="0" smtClean="0">
                <a:solidFill>
                  <a:srgbClr val="C00000"/>
                </a:solidFill>
                <a:ea typeface="+mn-ea"/>
                <a:cs typeface="+mn-cs"/>
              </a:rPr>
              <a:t>ressources financières nationales</a:t>
            </a:r>
            <a:endParaRPr lang="fr-FR" dirty="0" smtClean="0">
              <a:solidFill>
                <a:srgbClr val="C00000"/>
              </a:solidFill>
              <a:ea typeface="+mn-ea"/>
              <a:cs typeface="+mn-cs"/>
            </a:endParaRPr>
          </a:p>
          <a:p>
            <a:pPr marL="457200" indent="-457200">
              <a:spcBef>
                <a:spcPts val="1200"/>
              </a:spcBef>
              <a:buClrTx/>
              <a:buFont typeface="+mj-lt"/>
              <a:buAutoNum type="arabicPeriod"/>
            </a:pPr>
            <a:r>
              <a:rPr lang="fr-FR" sz="2000" i="0" noProof="0" dirty="0" smtClean="0"/>
              <a:t>Evaluation du critère d’éligibilité de l’AB</a:t>
            </a:r>
          </a:p>
          <a:p>
            <a:pPr marL="457200" indent="-457200">
              <a:spcBef>
                <a:spcPts val="1200"/>
              </a:spcBef>
              <a:buClrTx/>
              <a:buFont typeface="+mj-lt"/>
              <a:buAutoNum type="arabicPeriod"/>
            </a:pPr>
            <a:r>
              <a:rPr lang="fr-FR" sz="2000" i="0" noProof="0" dirty="0" smtClean="0"/>
              <a:t>Dialogue GFP et renforcement des capacités</a:t>
            </a:r>
          </a:p>
          <a:p>
            <a:pPr marL="457200" indent="-457200">
              <a:spcBef>
                <a:spcPts val="1200"/>
              </a:spcBef>
              <a:buClrTx/>
              <a:buFont typeface="+mj-lt"/>
              <a:buAutoNum type="arabicPeriod"/>
            </a:pPr>
            <a:r>
              <a:rPr lang="fr-FR" sz="2000" i="0" noProof="0" dirty="0" smtClean="0"/>
              <a:t>Rapport annuel de suivi de la GFP</a:t>
            </a:r>
          </a:p>
          <a:p>
            <a:pPr marL="457200" indent="-457200">
              <a:spcBef>
                <a:spcPts val="2400"/>
              </a:spcBef>
              <a:buClrTx/>
              <a:buFont typeface="+mj-lt"/>
              <a:buAutoNum type="arabicPeriod"/>
            </a:pPr>
            <a:endParaRPr lang="fr-FR" i="0" noProof="0" dirty="0" smtClean="0"/>
          </a:p>
          <a:p>
            <a:pPr marL="457200" indent="-457200">
              <a:spcBef>
                <a:spcPts val="2400"/>
              </a:spcBef>
              <a:buClrTx/>
              <a:buFont typeface="+mj-lt"/>
              <a:buAutoNum type="arabicPeriod"/>
            </a:pPr>
            <a:endParaRPr lang="fr-FR" i="0" noProof="0" dirty="0" smtClean="0"/>
          </a:p>
          <a:p>
            <a:pPr marL="457200" indent="-457200">
              <a:buClrTx/>
              <a:buNone/>
            </a:pPr>
            <a:endParaRPr lang="fr-FR" i="0" noProof="0" dirty="0" smtClean="0"/>
          </a:p>
          <a:p>
            <a:pPr marL="457200" indent="-457200">
              <a:buClrTx/>
              <a:buFont typeface="+mj-lt"/>
              <a:buAutoNum type="arabicPeriod"/>
            </a:pPr>
            <a:endParaRPr lang="fr-FR" i="0" noProof="0" dirty="0" smtClean="0"/>
          </a:p>
          <a:p>
            <a:endParaRPr lang="fr-FR"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20</a:t>
            </a:fld>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95288" y="1339850"/>
            <a:ext cx="8229600" cy="1009030"/>
          </a:xfrm>
        </p:spPr>
        <p:txBody>
          <a:bodyPr/>
          <a:lstStyle/>
          <a:p>
            <a:pPr indent="0" algn="ctr" eaLnBrk="1" hangingPunct="1"/>
            <a:r>
              <a:rPr lang="fr-FR" sz="2600" noProof="0" dirty="0" smtClean="0"/>
              <a:t>Aspects GFP de la </a:t>
            </a:r>
            <a:r>
              <a:rPr lang="fr-FR" sz="2600" noProof="0" dirty="0" smtClean="0"/>
              <a:t>mobilisation </a:t>
            </a:r>
            <a:r>
              <a:rPr lang="fr-FR" sz="2600" noProof="0" dirty="0" smtClean="0"/>
              <a:t>des </a:t>
            </a:r>
            <a:r>
              <a:rPr lang="fr-FR" sz="2600" noProof="0" dirty="0" smtClean="0"/>
              <a:t>ressources financières nationales</a:t>
            </a:r>
            <a:endParaRPr lang="fr-FR" sz="2600" noProof="0" dirty="0" smtClean="0"/>
          </a:p>
        </p:txBody>
      </p:sp>
      <p:sp>
        <p:nvSpPr>
          <p:cNvPr id="16387" name="Rectangle 3"/>
          <p:cNvSpPr>
            <a:spLocks noGrp="1" noChangeArrowheads="1"/>
          </p:cNvSpPr>
          <p:nvPr>
            <p:ph type="body" idx="1"/>
          </p:nvPr>
        </p:nvSpPr>
        <p:spPr>
          <a:xfrm>
            <a:off x="0" y="2276872"/>
            <a:ext cx="9144000" cy="4752677"/>
          </a:xfrm>
        </p:spPr>
        <p:txBody>
          <a:bodyPr/>
          <a:lstStyle/>
          <a:p>
            <a:pPr marL="720000" lvl="1" indent="-476250" eaLnBrk="1" hangingPunct="1">
              <a:lnSpc>
                <a:spcPct val="130000"/>
              </a:lnSpc>
              <a:spcBef>
                <a:spcPct val="0"/>
              </a:spcBef>
              <a:spcAft>
                <a:spcPts val="0"/>
              </a:spcAft>
              <a:buClr>
                <a:srgbClr val="0070C0"/>
              </a:buClr>
              <a:buFont typeface="Wingdings" pitchFamily="2" charset="2"/>
              <a:buChar char="§"/>
              <a:defRPr/>
            </a:pPr>
            <a:r>
              <a:rPr lang="fr-FR" b="0" noProof="0" dirty="0" smtClean="0">
                <a:solidFill>
                  <a:schemeClr val="accent6"/>
                </a:solidFill>
              </a:rPr>
              <a:t>Comment améliorer la perception et l’administration de l’impôt?</a:t>
            </a:r>
          </a:p>
          <a:p>
            <a:pPr marL="720000" lvl="1" indent="-476250" eaLnBrk="1" hangingPunct="1">
              <a:lnSpc>
                <a:spcPct val="130000"/>
              </a:lnSpc>
              <a:spcBef>
                <a:spcPct val="0"/>
              </a:spcBef>
              <a:spcAft>
                <a:spcPts val="0"/>
              </a:spcAft>
              <a:buClr>
                <a:srgbClr val="0070C0"/>
              </a:buClr>
              <a:buFont typeface="Wingdings" pitchFamily="2" charset="2"/>
              <a:buChar char="§"/>
              <a:defRPr/>
            </a:pPr>
            <a:r>
              <a:rPr lang="fr-FR" b="0" noProof="0" dirty="0" smtClean="0">
                <a:solidFill>
                  <a:schemeClr val="accent6"/>
                </a:solidFill>
              </a:rPr>
              <a:t>Comment réduire les exonérations?</a:t>
            </a:r>
          </a:p>
          <a:p>
            <a:pPr marL="720000" lvl="1" indent="-476250" eaLnBrk="1" hangingPunct="1">
              <a:lnSpc>
                <a:spcPct val="130000"/>
              </a:lnSpc>
              <a:spcBef>
                <a:spcPct val="0"/>
              </a:spcBef>
              <a:spcAft>
                <a:spcPts val="0"/>
              </a:spcAft>
              <a:buClr>
                <a:srgbClr val="0070C0"/>
              </a:buClr>
              <a:buFont typeface="Wingdings" pitchFamily="2" charset="2"/>
              <a:buChar char="§"/>
              <a:defRPr/>
            </a:pPr>
            <a:r>
              <a:rPr lang="fr-FR" b="0" noProof="0" dirty="0" smtClean="0">
                <a:solidFill>
                  <a:schemeClr val="accent6"/>
                </a:solidFill>
              </a:rPr>
              <a:t>Comment imposer le secteur informel ?</a:t>
            </a:r>
          </a:p>
          <a:p>
            <a:pPr marL="720000" lvl="1" indent="-476250" eaLnBrk="1" hangingPunct="1">
              <a:lnSpc>
                <a:spcPct val="130000"/>
              </a:lnSpc>
              <a:spcBef>
                <a:spcPct val="0"/>
              </a:spcBef>
              <a:spcAft>
                <a:spcPts val="0"/>
              </a:spcAft>
              <a:buClr>
                <a:srgbClr val="0070C0"/>
              </a:buClr>
              <a:buFont typeface="Wingdings" pitchFamily="2" charset="2"/>
              <a:buChar char="§"/>
              <a:defRPr/>
            </a:pPr>
            <a:r>
              <a:rPr lang="fr-FR" b="0" noProof="0" dirty="0" smtClean="0">
                <a:solidFill>
                  <a:schemeClr val="accent6"/>
                </a:solidFill>
              </a:rPr>
              <a:t>Création d’un service dédié aux gros contribuables</a:t>
            </a:r>
          </a:p>
          <a:p>
            <a:pPr marL="720000" lvl="1" indent="-476250" eaLnBrk="1" hangingPunct="1">
              <a:lnSpc>
                <a:spcPct val="130000"/>
              </a:lnSpc>
              <a:spcBef>
                <a:spcPct val="0"/>
              </a:spcBef>
              <a:spcAft>
                <a:spcPts val="0"/>
              </a:spcAft>
              <a:buClr>
                <a:srgbClr val="0070C0"/>
              </a:buClr>
              <a:buFont typeface="Wingdings" pitchFamily="2" charset="2"/>
              <a:buChar char="§"/>
              <a:defRPr/>
            </a:pPr>
            <a:r>
              <a:rPr lang="fr-FR" b="0" noProof="0" dirty="0" smtClean="0">
                <a:solidFill>
                  <a:schemeClr val="accent6"/>
                </a:solidFill>
              </a:rPr>
              <a:t>Davantage </a:t>
            </a:r>
            <a:r>
              <a:rPr lang="fr-FR" b="0" noProof="0" dirty="0" smtClean="0">
                <a:solidFill>
                  <a:schemeClr val="accent6"/>
                </a:solidFill>
              </a:rPr>
              <a:t>de ressources discrétionnaires </a:t>
            </a:r>
          </a:p>
          <a:p>
            <a:pPr marL="720000" lvl="1" indent="-476250" eaLnBrk="1" hangingPunct="1">
              <a:lnSpc>
                <a:spcPct val="130000"/>
              </a:lnSpc>
              <a:spcBef>
                <a:spcPct val="0"/>
              </a:spcBef>
              <a:spcAft>
                <a:spcPts val="0"/>
              </a:spcAft>
              <a:buClr>
                <a:srgbClr val="0070C0"/>
              </a:buClr>
              <a:buFont typeface="Wingdings" pitchFamily="2" charset="2"/>
              <a:buChar char="§"/>
              <a:defRPr/>
            </a:pPr>
            <a:r>
              <a:rPr lang="fr-FR" b="0" noProof="0" dirty="0" smtClean="0">
                <a:solidFill>
                  <a:schemeClr val="accent6"/>
                </a:solidFill>
              </a:rPr>
              <a:t>Prévisibilité renforcée des recettes publiques par rapport à l’aide (projet) </a:t>
            </a:r>
          </a:p>
          <a:p>
            <a:pPr marL="720000" lvl="1" indent="-476250" eaLnBrk="1" hangingPunct="1">
              <a:lnSpc>
                <a:spcPct val="130000"/>
              </a:lnSpc>
              <a:spcBef>
                <a:spcPct val="0"/>
              </a:spcBef>
              <a:spcAft>
                <a:spcPts val="0"/>
              </a:spcAft>
              <a:buClr>
                <a:srgbClr val="0070C0"/>
              </a:buClr>
              <a:buFont typeface="Wingdings" pitchFamily="2" charset="2"/>
              <a:buChar char="§"/>
              <a:defRPr/>
            </a:pPr>
            <a:r>
              <a:rPr lang="fr-FR" b="0" noProof="0" dirty="0" smtClean="0">
                <a:solidFill>
                  <a:schemeClr val="accent6"/>
                </a:solidFill>
              </a:rPr>
              <a:t>Améliorer les systèmes de perception de l’impôt peut permettre de réduire la corruption</a:t>
            </a:r>
          </a:p>
        </p:txBody>
      </p:sp>
      <p:sp>
        <p:nvSpPr>
          <p:cNvPr id="8196" name="Slide Number Placeholder 1"/>
          <p:cNvSpPr>
            <a:spLocks noGrp="1"/>
          </p:cNvSpPr>
          <p:nvPr>
            <p:ph type="sldNum" sz="quarter" idx="12"/>
          </p:nvPr>
        </p:nvSpPr>
        <p:spPr>
          <a:noFill/>
          <a:ln>
            <a:miter lim="800000"/>
            <a:headEnd/>
            <a:tailEnd/>
          </a:ln>
        </p:spPr>
        <p:txBody>
          <a:bodyPr/>
          <a:lstStyle/>
          <a:p>
            <a:fld id="{7398A4BE-F387-4D9C-B94B-3EF8806676B2}" type="slidenum">
              <a:rPr lang="en-GB" smtClean="0"/>
              <a:pPr/>
              <a:t>21</a:t>
            </a:fld>
            <a:endParaRPr lang="en-GB"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95288" y="1339850"/>
            <a:ext cx="8229600" cy="504825"/>
          </a:xfrm>
        </p:spPr>
        <p:txBody>
          <a:bodyPr/>
          <a:lstStyle/>
          <a:p>
            <a:pPr indent="0" algn="ctr" eaLnBrk="1" hangingPunct="1"/>
            <a:r>
              <a:rPr lang="fr-FR" sz="2600" noProof="0" dirty="0" smtClean="0"/>
              <a:t>Aspects de la MRN devant être évalués </a:t>
            </a:r>
          </a:p>
        </p:txBody>
      </p:sp>
      <p:sp>
        <p:nvSpPr>
          <p:cNvPr id="16387" name="Rectangle 3"/>
          <p:cNvSpPr>
            <a:spLocks noGrp="1" noChangeArrowheads="1"/>
          </p:cNvSpPr>
          <p:nvPr>
            <p:ph type="body" idx="1"/>
          </p:nvPr>
        </p:nvSpPr>
        <p:spPr>
          <a:xfrm>
            <a:off x="-323850" y="1844675"/>
            <a:ext cx="9467850" cy="4464050"/>
          </a:xfrm>
        </p:spPr>
        <p:txBody>
          <a:bodyPr/>
          <a:lstStyle/>
          <a:p>
            <a:pPr marL="933450" lvl="1" indent="-476250" eaLnBrk="1" hangingPunct="1">
              <a:lnSpc>
                <a:spcPct val="130000"/>
              </a:lnSpc>
              <a:spcBef>
                <a:spcPct val="0"/>
              </a:spcBef>
              <a:spcAft>
                <a:spcPts val="0"/>
              </a:spcAft>
              <a:buFont typeface="Wingdings" pitchFamily="2" charset="2"/>
              <a:buChar char="§"/>
              <a:defRPr/>
            </a:pPr>
            <a:endParaRPr lang="fr-FR" b="0" noProof="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endParaRPr lang="fr-FR" b="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Système </a:t>
            </a:r>
            <a:r>
              <a:rPr lang="fr-FR" b="0" noProof="0" dirty="0" smtClean="0">
                <a:solidFill>
                  <a:schemeClr val="accent6"/>
                </a:solidFill>
              </a:rPr>
              <a:t>d’administration et de perception de l’impôt</a:t>
            </a:r>
          </a:p>
          <a:p>
            <a:pPr marL="933450" lvl="1" indent="-476250" eaLnBrk="1" hangingPunct="1">
              <a:lnSpc>
                <a:spcPct val="130000"/>
              </a:lnSpc>
              <a:spcBef>
                <a:spcPct val="0"/>
              </a:spcBef>
              <a:spcAft>
                <a:spcPts val="0"/>
              </a:spcAft>
              <a:buFont typeface="Wingdings" pitchFamily="2" charset="2"/>
              <a:buChar char="§"/>
              <a:defRPr/>
            </a:pPr>
            <a:r>
              <a:rPr lang="fr-FR" b="0" dirty="0" smtClean="0">
                <a:solidFill>
                  <a:schemeClr val="accent6"/>
                </a:solidFill>
              </a:rPr>
              <a:t>Flexibilité</a:t>
            </a:r>
            <a:r>
              <a:rPr lang="fr-FR" b="0" noProof="0" dirty="0" smtClean="0">
                <a:solidFill>
                  <a:schemeClr val="accent6"/>
                </a:solidFill>
              </a:rPr>
              <a:t> pour compenser la baisse de revenus de certains impôts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Programme de réforme et de renforcement des </a:t>
            </a:r>
            <a:r>
              <a:rPr lang="fr-FR" b="0" noProof="0" dirty="0" smtClean="0">
                <a:solidFill>
                  <a:schemeClr val="accent6"/>
                </a:solidFill>
              </a:rPr>
              <a:t>administrations fiscales </a:t>
            </a:r>
            <a:endParaRPr lang="fr-FR" b="0" noProof="0" dirty="0" smtClean="0">
              <a:solidFill>
                <a:schemeClr val="accent6"/>
              </a:solidFill>
            </a:endParaRPr>
          </a:p>
          <a:p>
            <a:pPr marL="933450" lvl="1" indent="-476250" eaLnBrk="1" hangingPunct="1">
              <a:lnSpc>
                <a:spcPct val="130000"/>
              </a:lnSpc>
              <a:spcBef>
                <a:spcPct val="0"/>
              </a:spcBef>
              <a:spcAft>
                <a:spcPts val="0"/>
              </a:spcAft>
              <a:buNone/>
              <a:defRPr/>
            </a:pPr>
            <a:endParaRPr lang="fr-FR" b="0" noProof="0" dirty="0">
              <a:solidFill>
                <a:schemeClr val="accent6"/>
              </a:solidFill>
            </a:endParaRPr>
          </a:p>
        </p:txBody>
      </p:sp>
      <p:sp>
        <p:nvSpPr>
          <p:cNvPr id="11268" name="Slide Number Placeholder 1"/>
          <p:cNvSpPr>
            <a:spLocks noGrp="1"/>
          </p:cNvSpPr>
          <p:nvPr>
            <p:ph type="sldNum" sz="quarter" idx="12"/>
          </p:nvPr>
        </p:nvSpPr>
        <p:spPr>
          <a:noFill/>
          <a:ln>
            <a:miter lim="800000"/>
            <a:headEnd/>
            <a:tailEnd/>
          </a:ln>
        </p:spPr>
        <p:txBody>
          <a:bodyPr/>
          <a:lstStyle/>
          <a:p>
            <a:fld id="{680C86AA-F41A-4073-8048-2211FEEA5A88}" type="slidenum">
              <a:rPr lang="en-GB" smtClean="0"/>
              <a:pPr/>
              <a:t>22</a:t>
            </a:fld>
            <a:endParaRPr lang="en-GB"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1339850"/>
            <a:ext cx="9144000" cy="936625"/>
          </a:xfrm>
        </p:spPr>
        <p:txBody>
          <a:bodyPr/>
          <a:lstStyle/>
          <a:p>
            <a:pPr indent="0" algn="ctr" eaLnBrk="1" hangingPunct="1"/>
            <a:r>
              <a:rPr lang="fr-FR" sz="2600" noProof="0" dirty="0" smtClean="0"/>
              <a:t>Objectifs de la perception et de l’administration de l’impôt</a:t>
            </a:r>
          </a:p>
        </p:txBody>
      </p:sp>
      <p:sp>
        <p:nvSpPr>
          <p:cNvPr id="16387" name="Rectangle 3"/>
          <p:cNvSpPr>
            <a:spLocks noGrp="1" noChangeArrowheads="1"/>
          </p:cNvSpPr>
          <p:nvPr>
            <p:ph type="body" idx="1"/>
          </p:nvPr>
        </p:nvSpPr>
        <p:spPr>
          <a:xfrm>
            <a:off x="395536" y="2492399"/>
            <a:ext cx="7848872" cy="3744913"/>
          </a:xfrm>
        </p:spPr>
        <p:txBody>
          <a:bodyPr/>
          <a:lstStyle/>
          <a:p>
            <a:pPr marL="933450" lvl="1" indent="-476250" eaLnBrk="1" hangingPunct="1">
              <a:lnSpc>
                <a:spcPct val="130000"/>
              </a:lnSpc>
              <a:spcBef>
                <a:spcPts val="1200"/>
              </a:spcBef>
              <a:spcAft>
                <a:spcPts val="600"/>
              </a:spcAft>
              <a:buFont typeface="Wingdings" pitchFamily="2" charset="2"/>
              <a:buChar char="§"/>
              <a:defRPr/>
            </a:pPr>
            <a:r>
              <a:rPr lang="fr-FR" b="0" noProof="0" dirty="0" smtClean="0">
                <a:solidFill>
                  <a:schemeClr val="accent6"/>
                </a:solidFill>
              </a:rPr>
              <a:t>Percevoir l’impôt de manière efficace et efficiente</a:t>
            </a:r>
          </a:p>
          <a:p>
            <a:pPr marL="933450" lvl="1" indent="-476250" eaLnBrk="1" hangingPunct="1">
              <a:lnSpc>
                <a:spcPct val="130000"/>
              </a:lnSpc>
              <a:spcBef>
                <a:spcPts val="1200"/>
              </a:spcBef>
              <a:spcAft>
                <a:spcPts val="600"/>
              </a:spcAft>
              <a:buFont typeface="Wingdings" pitchFamily="2" charset="2"/>
              <a:buChar char="§"/>
              <a:defRPr/>
            </a:pPr>
            <a:r>
              <a:rPr lang="fr-FR" b="0" noProof="0" dirty="0" smtClean="0">
                <a:solidFill>
                  <a:schemeClr val="accent6"/>
                </a:solidFill>
              </a:rPr>
              <a:t>Encourager le respect des obligations fiscales et l’application des Codes des impôts</a:t>
            </a:r>
          </a:p>
          <a:p>
            <a:pPr marL="933450" lvl="1" indent="-476250" eaLnBrk="1" hangingPunct="1">
              <a:lnSpc>
                <a:spcPct val="130000"/>
              </a:lnSpc>
              <a:spcBef>
                <a:spcPts val="1200"/>
              </a:spcBef>
              <a:spcAft>
                <a:spcPts val="600"/>
              </a:spcAft>
              <a:buFont typeface="Wingdings" pitchFamily="2" charset="2"/>
              <a:buChar char="§"/>
              <a:defRPr/>
            </a:pPr>
            <a:r>
              <a:rPr lang="fr-FR" b="0" noProof="0" dirty="0" smtClean="0">
                <a:solidFill>
                  <a:schemeClr val="accent6"/>
                </a:solidFill>
              </a:rPr>
              <a:t>Réduire les fraudes ou l’évasion fiscale</a:t>
            </a:r>
          </a:p>
          <a:p>
            <a:pPr marL="933450" lvl="1" indent="-476250" eaLnBrk="1" hangingPunct="1">
              <a:lnSpc>
                <a:spcPct val="130000"/>
              </a:lnSpc>
              <a:spcBef>
                <a:spcPts val="1200"/>
              </a:spcBef>
              <a:spcAft>
                <a:spcPts val="600"/>
              </a:spcAft>
              <a:buFont typeface="Wingdings" pitchFamily="2" charset="2"/>
              <a:buChar char="§"/>
              <a:defRPr/>
            </a:pPr>
            <a:r>
              <a:rPr lang="fr-FR" b="0" noProof="0" dirty="0" smtClean="0">
                <a:solidFill>
                  <a:schemeClr val="accent6"/>
                </a:solidFill>
              </a:rPr>
              <a:t>Mécanisme d’appel équitable et efficient </a:t>
            </a:r>
            <a:endParaRPr lang="fr-FR" b="0" noProof="0" dirty="0">
              <a:solidFill>
                <a:schemeClr val="accent6"/>
              </a:solidFill>
            </a:endParaRPr>
          </a:p>
        </p:txBody>
      </p:sp>
      <p:sp>
        <p:nvSpPr>
          <p:cNvPr id="18436" name="Slide Number Placeholder 1"/>
          <p:cNvSpPr>
            <a:spLocks noGrp="1"/>
          </p:cNvSpPr>
          <p:nvPr>
            <p:ph type="sldNum" sz="quarter" idx="12"/>
          </p:nvPr>
        </p:nvSpPr>
        <p:spPr>
          <a:noFill/>
          <a:ln>
            <a:miter lim="800000"/>
            <a:headEnd/>
            <a:tailEnd/>
          </a:ln>
        </p:spPr>
        <p:txBody>
          <a:bodyPr/>
          <a:lstStyle/>
          <a:p>
            <a:fld id="{42A7604C-155B-4FCF-BC7F-BD72F6282C68}" type="slidenum">
              <a:rPr lang="en-GB" smtClean="0"/>
              <a:pPr/>
              <a:t>23</a:t>
            </a:fld>
            <a:endParaRPr lang="en-GB"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82" name="Rectangle 2"/>
          <p:cNvSpPr>
            <a:spLocks noGrp="1" noChangeArrowheads="1"/>
          </p:cNvSpPr>
          <p:nvPr>
            <p:ph type="title"/>
          </p:nvPr>
        </p:nvSpPr>
        <p:spPr>
          <a:xfrm>
            <a:off x="251520" y="980728"/>
            <a:ext cx="8642350" cy="985838"/>
          </a:xfrm>
        </p:spPr>
        <p:txBody>
          <a:bodyPr/>
          <a:lstStyle/>
          <a:p>
            <a:pPr algn="ctr"/>
            <a:r>
              <a:rPr lang="fr-BE" sz="2000" dirty="0" smtClean="0"/>
              <a:t>Trois indicateurs PEFA vérifient les conditions requises pour l’efficacité, transparence et bonne diligence</a:t>
            </a:r>
            <a:endParaRPr lang="fr-BE" sz="2000" dirty="0"/>
          </a:p>
        </p:txBody>
      </p:sp>
      <p:sp>
        <p:nvSpPr>
          <p:cNvPr id="1351683"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algn="r"/>
            <a:r>
              <a:rPr lang="en-US" sz="1200" b="0"/>
              <a:t>Running Head 12-Point Plain, Title Case</a:t>
            </a:r>
          </a:p>
        </p:txBody>
      </p:sp>
      <p:sp>
        <p:nvSpPr>
          <p:cNvPr id="1351684" name="Rectangle 4"/>
          <p:cNvSpPr>
            <a:spLocks noChangeArrowheads="1"/>
          </p:cNvSpPr>
          <p:nvPr/>
        </p:nvSpPr>
        <p:spPr bwMode="auto">
          <a:xfrm>
            <a:off x="539552" y="5143512"/>
            <a:ext cx="8280920" cy="1453840"/>
          </a:xfrm>
          <a:prstGeom prst="rect">
            <a:avLst/>
          </a:prstGeom>
          <a:solidFill>
            <a:srgbClr val="DCDCDC"/>
          </a:solidFill>
          <a:ln w="9525">
            <a:solidFill>
              <a:srgbClr val="000000"/>
            </a:solidFill>
            <a:miter lim="800000"/>
            <a:headEnd/>
            <a:tailEnd/>
          </a:ln>
          <a:effectLst/>
        </p:spPr>
        <p:txBody>
          <a:bodyPr lIns="90488" tIns="44450" rIns="90488" bIns="44450" anchor="ctr"/>
          <a:lstStyle/>
          <a:p>
            <a:pPr algn="l" eaLnBrk="0" hangingPunct="0">
              <a:lnSpc>
                <a:spcPct val="100000"/>
              </a:lnSpc>
              <a:buFont typeface="Wingdings" pitchFamily="2" charset="2"/>
              <a:buChar char="Ø"/>
            </a:pPr>
            <a:r>
              <a:rPr lang="fr-BE" sz="1800" smtClean="0">
                <a:solidFill>
                  <a:srgbClr val="000000"/>
                </a:solidFill>
              </a:rPr>
              <a:t>Les citoyens ont une compréhension claire de leurs obligations fiscales et satisfont aux obligations d’enregistrement et d’estimation des revenu</a:t>
            </a:r>
          </a:p>
          <a:p>
            <a:pPr algn="l" eaLnBrk="0" hangingPunct="0">
              <a:lnSpc>
                <a:spcPct val="100000"/>
              </a:lnSpc>
              <a:buFont typeface="Wingdings" pitchFamily="2" charset="2"/>
              <a:buChar char="Ø"/>
            </a:pPr>
            <a:r>
              <a:rPr lang="fr-BE" sz="1800" smtClean="0">
                <a:solidFill>
                  <a:srgbClr val="000000"/>
                </a:solidFill>
              </a:rPr>
              <a:t>Les agences de recouvrement sont capable de recouvrir toutes les recettes dues.</a:t>
            </a:r>
            <a:endParaRPr lang="fr-BE" sz="1800">
              <a:solidFill>
                <a:srgbClr val="000000"/>
              </a:solidFill>
            </a:endParaRPr>
          </a:p>
        </p:txBody>
      </p:sp>
      <p:sp>
        <p:nvSpPr>
          <p:cNvPr id="1351685" name="AutoShape 5"/>
          <p:cNvSpPr>
            <a:spLocks noChangeArrowheads="1"/>
          </p:cNvSpPr>
          <p:nvPr/>
        </p:nvSpPr>
        <p:spPr bwMode="auto">
          <a:xfrm>
            <a:off x="2500298" y="4383094"/>
            <a:ext cx="3962400" cy="660396"/>
          </a:xfrm>
          <a:prstGeom prst="downArrow">
            <a:avLst>
              <a:gd name="adj1" fmla="val 68269"/>
              <a:gd name="adj2" fmla="val 39384"/>
            </a:avLst>
          </a:prstGeom>
          <a:solidFill>
            <a:srgbClr val="0F5494">
              <a:alpha val="75000"/>
            </a:srgbClr>
          </a:solidFill>
          <a:ln w="9525">
            <a:noFill/>
            <a:miter lim="800000"/>
            <a:headEnd/>
            <a:tailEnd/>
          </a:ln>
          <a:effectLst/>
        </p:spPr>
        <p:txBody>
          <a:bodyPr wrap="none" lIns="90488" tIns="44450" rIns="90488" bIns="44450" anchor="b"/>
          <a:lstStyle/>
          <a:p>
            <a:pPr eaLnBrk="0" hangingPunct="0">
              <a:lnSpc>
                <a:spcPct val="100000"/>
              </a:lnSpc>
            </a:pPr>
            <a:endParaRPr lang="en-US" sz="1600" i="1" dirty="0">
              <a:solidFill>
                <a:srgbClr val="FFFFFF"/>
              </a:solidFill>
            </a:endParaRPr>
          </a:p>
        </p:txBody>
      </p:sp>
      <p:sp>
        <p:nvSpPr>
          <p:cNvPr id="1351687" name="Oval 7"/>
          <p:cNvSpPr>
            <a:spLocks noChangeAspect="1" noChangeArrowheads="1"/>
          </p:cNvSpPr>
          <p:nvPr/>
        </p:nvSpPr>
        <p:spPr bwMode="auto">
          <a:xfrm>
            <a:off x="500034" y="2015482"/>
            <a:ext cx="2354259" cy="2277614"/>
          </a:xfrm>
          <a:prstGeom prst="ellipse">
            <a:avLst/>
          </a:prstGeom>
          <a:solidFill>
            <a:srgbClr val="7D0900"/>
          </a:solidFill>
          <a:ln w="9525" algn="ctr">
            <a:solidFill>
              <a:srgbClr val="000000"/>
            </a:solidFill>
            <a:round/>
            <a:headEnd/>
            <a:tailEnd/>
          </a:ln>
          <a:effectLst/>
        </p:spPr>
        <p:txBody>
          <a:bodyPr lIns="45720" tIns="44450" rIns="0" bIns="44450" anchor="ctr"/>
          <a:lstStyle/>
          <a:p>
            <a:pPr marL="177800" indent="-177800" algn="ctr" eaLnBrk="0" hangingPunct="0"/>
            <a:r>
              <a:rPr lang="fr-BE" sz="1400" b="1" smtClean="0">
                <a:solidFill>
                  <a:srgbClr val="FFFFFF"/>
                </a:solidFill>
              </a:rPr>
              <a:t>Obligations fiscales clairement définies</a:t>
            </a:r>
          </a:p>
          <a:p>
            <a:pPr marL="177800" indent="-177800" algn="ctr" eaLnBrk="0" hangingPunct="0"/>
            <a:endParaRPr lang="fr-BE" sz="1400" b="1" smtClean="0">
              <a:solidFill>
                <a:srgbClr val="FFFFFF"/>
              </a:solidFill>
            </a:endParaRPr>
          </a:p>
          <a:p>
            <a:pPr marL="177800" indent="-177800" algn="ctr" eaLnBrk="0" hangingPunct="0"/>
            <a:r>
              <a:rPr lang="fr-BE" sz="1400" b="1" smtClean="0">
                <a:solidFill>
                  <a:srgbClr val="FFFFFF"/>
                </a:solidFill>
              </a:rPr>
              <a:t>(PEFA PI 13)</a:t>
            </a:r>
          </a:p>
        </p:txBody>
      </p:sp>
      <p:sp>
        <p:nvSpPr>
          <p:cNvPr id="29" name="Oval 7"/>
          <p:cNvSpPr>
            <a:spLocks noChangeAspect="1" noChangeArrowheads="1"/>
          </p:cNvSpPr>
          <p:nvPr/>
        </p:nvSpPr>
        <p:spPr bwMode="auto">
          <a:xfrm>
            <a:off x="3347864" y="1916832"/>
            <a:ext cx="2354259" cy="2277614"/>
          </a:xfrm>
          <a:prstGeom prst="ellipse">
            <a:avLst/>
          </a:prstGeom>
          <a:solidFill>
            <a:srgbClr val="7D0900"/>
          </a:solidFill>
          <a:ln w="9525" algn="ctr">
            <a:solidFill>
              <a:srgbClr val="000000"/>
            </a:solidFill>
            <a:round/>
            <a:headEnd/>
            <a:tailEnd/>
          </a:ln>
          <a:effectLst/>
        </p:spPr>
        <p:txBody>
          <a:bodyPr lIns="45720" tIns="44450" rIns="0" bIns="44450" anchor="ctr"/>
          <a:lstStyle/>
          <a:p>
            <a:pPr marL="177800" indent="-177800" algn="ctr" eaLnBrk="0" hangingPunct="0"/>
            <a:r>
              <a:rPr lang="fr-BE" sz="1400" smtClean="0">
                <a:solidFill>
                  <a:srgbClr val="FFFFFF"/>
                </a:solidFill>
              </a:rPr>
              <a:t>  </a:t>
            </a:r>
            <a:r>
              <a:rPr lang="fr-BE" sz="1400" b="1" smtClean="0">
                <a:solidFill>
                  <a:srgbClr val="FFFFFF"/>
                </a:solidFill>
              </a:rPr>
              <a:t>Enregistre-ment effectif des contribuables </a:t>
            </a:r>
          </a:p>
          <a:p>
            <a:pPr marL="177800" indent="-177800" algn="ctr" eaLnBrk="0" hangingPunct="0"/>
            <a:endParaRPr lang="fr-BE" sz="1400" b="1" smtClean="0">
              <a:solidFill>
                <a:srgbClr val="FFFFFF"/>
              </a:solidFill>
            </a:endParaRPr>
          </a:p>
          <a:p>
            <a:pPr marL="177800" indent="-177800" algn="ctr" eaLnBrk="0" hangingPunct="0"/>
            <a:r>
              <a:rPr lang="fr-BE" sz="1400" b="1" smtClean="0">
                <a:solidFill>
                  <a:srgbClr val="FFFFFF"/>
                </a:solidFill>
              </a:rPr>
              <a:t>(PEFA  P</a:t>
            </a:r>
            <a:r>
              <a:rPr lang="fr-BE" b="1" smtClean="0">
                <a:solidFill>
                  <a:srgbClr val="FFFFFF"/>
                </a:solidFill>
              </a:rPr>
              <a:t>I 14)</a:t>
            </a:r>
          </a:p>
        </p:txBody>
      </p:sp>
      <p:sp>
        <p:nvSpPr>
          <p:cNvPr id="30" name="Oval 7"/>
          <p:cNvSpPr>
            <a:spLocks noChangeAspect="1" noChangeArrowheads="1"/>
          </p:cNvSpPr>
          <p:nvPr/>
        </p:nvSpPr>
        <p:spPr bwMode="auto">
          <a:xfrm>
            <a:off x="6156176" y="2002372"/>
            <a:ext cx="2354259" cy="2277614"/>
          </a:xfrm>
          <a:prstGeom prst="ellipse">
            <a:avLst/>
          </a:prstGeom>
          <a:solidFill>
            <a:srgbClr val="7D0900"/>
          </a:solidFill>
          <a:ln w="9525" algn="ctr">
            <a:solidFill>
              <a:srgbClr val="000000"/>
            </a:solidFill>
            <a:round/>
            <a:headEnd/>
            <a:tailEnd/>
          </a:ln>
          <a:effectLst/>
        </p:spPr>
        <p:txBody>
          <a:bodyPr lIns="45720" tIns="44450" rIns="0" bIns="44450" anchor="ctr"/>
          <a:lstStyle/>
          <a:p>
            <a:pPr marL="177800" indent="-177800" algn="ctr" eaLnBrk="0" hangingPunct="0"/>
            <a:r>
              <a:rPr lang="fr-BE" sz="1400" b="1" smtClean="0">
                <a:solidFill>
                  <a:srgbClr val="FFFFFF"/>
                </a:solidFill>
              </a:rPr>
              <a:t>Recouvrement efficace des recettes</a:t>
            </a:r>
          </a:p>
          <a:p>
            <a:pPr marL="177800" indent="-177800" algn="ctr" eaLnBrk="0" hangingPunct="0"/>
            <a:endParaRPr lang="fr-BE" sz="1400" b="1" smtClean="0">
              <a:solidFill>
                <a:srgbClr val="FFFFFF"/>
              </a:solidFill>
            </a:endParaRPr>
          </a:p>
          <a:p>
            <a:pPr marL="177800" indent="-177800" algn="ctr" eaLnBrk="0" hangingPunct="0"/>
            <a:r>
              <a:rPr lang="fr-BE" sz="1400" b="1" smtClean="0">
                <a:solidFill>
                  <a:srgbClr val="FFFFFF"/>
                </a:solidFill>
              </a:rPr>
              <a:t>(PEFA PI 15)</a:t>
            </a:r>
          </a:p>
        </p:txBody>
      </p:sp>
      <p:sp>
        <p:nvSpPr>
          <p:cNvPr id="9" name="Slide Number Placeholder 1"/>
          <p:cNvSpPr>
            <a:spLocks noGrp="1"/>
          </p:cNvSpPr>
          <p:nvPr>
            <p:ph type="sldNum" sz="quarter" idx="12"/>
          </p:nvPr>
        </p:nvSpPr>
        <p:spPr>
          <a:xfrm>
            <a:off x="6660232" y="6381750"/>
            <a:ext cx="2133600" cy="476250"/>
          </a:xfrm>
          <a:noFill/>
          <a:ln>
            <a:miter lim="800000"/>
            <a:headEnd/>
            <a:tailEnd/>
          </a:ln>
        </p:spPr>
        <p:txBody>
          <a:bodyPr/>
          <a:lstStyle/>
          <a:p>
            <a:fld id="{D1264BA9-82BF-4D6B-AE31-9DFC24FFBB49}" type="slidenum">
              <a:rPr lang="en-GB" smtClean="0"/>
              <a:pPr/>
              <a:t>24</a:t>
            </a:fld>
            <a:endParaRPr lang="en-GB" dirty="0" smtClean="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67544" y="1268760"/>
            <a:ext cx="8229600" cy="865188"/>
          </a:xfrm>
        </p:spPr>
        <p:txBody>
          <a:bodyPr/>
          <a:lstStyle/>
          <a:p>
            <a:pPr indent="0" algn="ctr" eaLnBrk="1" hangingPunct="1"/>
            <a:r>
              <a:rPr lang="fr-FR" sz="2600" noProof="0" dirty="0" smtClean="0"/>
              <a:t/>
            </a:r>
            <a:br>
              <a:rPr lang="fr-FR" sz="2600" noProof="0" dirty="0" smtClean="0"/>
            </a:br>
            <a:r>
              <a:rPr lang="fr-FR" sz="2600" noProof="0" dirty="0" smtClean="0"/>
              <a:t>Comment renforcer la perception et l’administration de l’impôt ?</a:t>
            </a:r>
            <a:br>
              <a:rPr lang="fr-FR" sz="2600" noProof="0" dirty="0" smtClean="0"/>
            </a:br>
            <a:endParaRPr lang="fr-FR" sz="2600" noProof="0" dirty="0" smtClean="0"/>
          </a:p>
        </p:txBody>
      </p:sp>
      <p:sp>
        <p:nvSpPr>
          <p:cNvPr id="16387" name="Rectangle 3"/>
          <p:cNvSpPr>
            <a:spLocks noGrp="1" noChangeArrowheads="1"/>
          </p:cNvSpPr>
          <p:nvPr>
            <p:ph type="body" idx="1"/>
          </p:nvPr>
        </p:nvSpPr>
        <p:spPr>
          <a:xfrm>
            <a:off x="179512" y="2277616"/>
            <a:ext cx="8640960" cy="4247728"/>
          </a:xfrm>
        </p:spPr>
        <p:txBody>
          <a:bodyPr/>
          <a:lstStyle/>
          <a:p>
            <a:pPr marL="933450" lvl="1" indent="-476250" eaLnBrk="1" hangingPunct="1">
              <a:spcBef>
                <a:spcPts val="600"/>
              </a:spcBef>
              <a:spcAft>
                <a:spcPts val="0"/>
              </a:spcAft>
              <a:buClr>
                <a:srgbClr val="0F5494"/>
              </a:buClr>
              <a:buFont typeface="Wingdings" pitchFamily="2" charset="2"/>
              <a:buChar char="§"/>
              <a:defRPr/>
            </a:pPr>
            <a:r>
              <a:rPr lang="fr-FR" b="0" noProof="0" dirty="0" smtClean="0">
                <a:solidFill>
                  <a:schemeClr val="accent6"/>
                </a:solidFill>
              </a:rPr>
              <a:t>Simplifier le cadre politique, juridique et administratif et assurer la stabilité</a:t>
            </a:r>
          </a:p>
          <a:p>
            <a:pPr marL="933450" lvl="1" indent="-476250" eaLnBrk="1" hangingPunct="1">
              <a:spcBef>
                <a:spcPts val="600"/>
              </a:spcBef>
              <a:spcAft>
                <a:spcPts val="0"/>
              </a:spcAft>
              <a:buClr>
                <a:srgbClr val="0F5494"/>
              </a:buClr>
              <a:buFont typeface="Wingdings" pitchFamily="2" charset="2"/>
              <a:buChar char="§"/>
              <a:defRPr/>
            </a:pPr>
            <a:r>
              <a:rPr lang="fr-FR" b="0" noProof="0" dirty="0" smtClean="0">
                <a:solidFill>
                  <a:schemeClr val="accent6"/>
                </a:solidFill>
              </a:rPr>
              <a:t>Normaliser et simplifier les procédures</a:t>
            </a:r>
          </a:p>
          <a:p>
            <a:pPr marL="933450" lvl="1" indent="-476250" eaLnBrk="1" hangingPunct="1">
              <a:spcBef>
                <a:spcPts val="600"/>
              </a:spcBef>
              <a:spcAft>
                <a:spcPts val="0"/>
              </a:spcAft>
              <a:buClr>
                <a:srgbClr val="0F5494"/>
              </a:buClr>
              <a:buFont typeface="Wingdings" pitchFamily="2" charset="2"/>
              <a:buChar char="§"/>
              <a:defRPr/>
            </a:pPr>
            <a:r>
              <a:rPr lang="fr-FR" b="0" noProof="0" dirty="0" smtClean="0">
                <a:solidFill>
                  <a:schemeClr val="accent6"/>
                </a:solidFill>
              </a:rPr>
              <a:t>Réduire les exonérations</a:t>
            </a:r>
          </a:p>
          <a:p>
            <a:pPr marL="933450" lvl="1" indent="-476250" eaLnBrk="1" hangingPunct="1">
              <a:spcBef>
                <a:spcPts val="600"/>
              </a:spcBef>
              <a:spcAft>
                <a:spcPts val="0"/>
              </a:spcAft>
              <a:buClr>
                <a:srgbClr val="0F5494"/>
              </a:buClr>
              <a:buFont typeface="Wingdings" pitchFamily="2" charset="2"/>
              <a:buChar char="§"/>
              <a:defRPr/>
            </a:pPr>
            <a:r>
              <a:rPr lang="fr-FR" b="0" noProof="0" dirty="0" smtClean="0">
                <a:solidFill>
                  <a:schemeClr val="accent6"/>
                </a:solidFill>
              </a:rPr>
              <a:t>Renforcer les services fiscaux (renforcement des capacités, TIC, etc.)</a:t>
            </a:r>
          </a:p>
          <a:p>
            <a:pPr marL="933450" lvl="1" indent="-476250" eaLnBrk="1" hangingPunct="1">
              <a:spcBef>
                <a:spcPts val="600"/>
              </a:spcBef>
              <a:spcAft>
                <a:spcPts val="0"/>
              </a:spcAft>
              <a:buClr>
                <a:srgbClr val="0F5494"/>
              </a:buClr>
              <a:buFont typeface="Wingdings" pitchFamily="2" charset="2"/>
              <a:buChar char="§"/>
              <a:defRPr/>
            </a:pPr>
            <a:r>
              <a:rPr lang="fr-FR" b="0" noProof="0" dirty="0" smtClean="0">
                <a:solidFill>
                  <a:schemeClr val="accent6"/>
                </a:solidFill>
              </a:rPr>
              <a:t>Établir des services spéciaux pour: les gros contribuables, les industries extractives, les contribuables à haut risque, les investigations en matière de fraude, etc. </a:t>
            </a:r>
          </a:p>
          <a:p>
            <a:pPr marL="933450" lvl="1" indent="-476250" eaLnBrk="1" hangingPunct="1">
              <a:spcBef>
                <a:spcPts val="600"/>
              </a:spcBef>
              <a:spcAft>
                <a:spcPts val="0"/>
              </a:spcAft>
              <a:buClr>
                <a:srgbClr val="0F5494"/>
              </a:buClr>
              <a:buFont typeface="Wingdings" pitchFamily="2" charset="2"/>
              <a:buChar char="§"/>
              <a:defRPr/>
            </a:pPr>
            <a:r>
              <a:rPr lang="fr-FR" b="0" noProof="0" dirty="0" smtClean="0">
                <a:solidFill>
                  <a:schemeClr val="accent6"/>
                </a:solidFill>
              </a:rPr>
              <a:t>Améliorer la transparence et l’accès aux informations (niveaux d’imposition, procédures, systèmes administratifs, exonération, impôts perçus, etc.) </a:t>
            </a:r>
          </a:p>
          <a:p>
            <a:pPr marL="933450" lvl="1" indent="-476250" eaLnBrk="1" hangingPunct="1">
              <a:lnSpc>
                <a:spcPct val="130000"/>
              </a:lnSpc>
              <a:spcBef>
                <a:spcPct val="0"/>
              </a:spcBef>
              <a:spcAft>
                <a:spcPts val="0"/>
              </a:spcAft>
              <a:buFont typeface="Wingdings" pitchFamily="2" charset="2"/>
              <a:buChar char="§"/>
              <a:defRPr/>
            </a:pPr>
            <a:endParaRPr lang="fr-FR" b="0" noProof="0" dirty="0">
              <a:solidFill>
                <a:schemeClr val="accent6"/>
              </a:solidFill>
            </a:endParaRPr>
          </a:p>
        </p:txBody>
      </p:sp>
      <p:sp>
        <p:nvSpPr>
          <p:cNvPr id="19460" name="Slide Number Placeholder 1"/>
          <p:cNvSpPr>
            <a:spLocks noGrp="1"/>
          </p:cNvSpPr>
          <p:nvPr>
            <p:ph type="sldNum" sz="quarter" idx="12"/>
          </p:nvPr>
        </p:nvSpPr>
        <p:spPr>
          <a:noFill/>
          <a:ln>
            <a:miter lim="800000"/>
            <a:headEnd/>
            <a:tailEnd/>
          </a:ln>
        </p:spPr>
        <p:txBody>
          <a:bodyPr/>
          <a:lstStyle/>
          <a:p>
            <a:fld id="{68FE3745-0A5D-4165-97B0-180866C10E2B}" type="slidenum">
              <a:rPr lang="en-GB" smtClean="0"/>
              <a:pPr/>
              <a:t>25</a:t>
            </a:fld>
            <a:endParaRPr lang="en-GB"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95288" y="1339850"/>
            <a:ext cx="8229600" cy="720725"/>
          </a:xfrm>
        </p:spPr>
        <p:txBody>
          <a:bodyPr/>
          <a:lstStyle/>
          <a:p>
            <a:pPr indent="0" algn="ctr" eaLnBrk="1" hangingPunct="1"/>
            <a:r>
              <a:rPr lang="fr-FR" sz="2600" noProof="0" dirty="0" smtClean="0"/>
              <a:t>Aperçu des </a:t>
            </a:r>
            <a:r>
              <a:rPr lang="fr-FR" sz="2600" dirty="0" smtClean="0"/>
              <a:t>outils de diagnostic pour l’administration fiscale </a:t>
            </a:r>
          </a:p>
        </p:txBody>
      </p:sp>
      <p:sp>
        <p:nvSpPr>
          <p:cNvPr id="16387" name="Rectangle 3"/>
          <p:cNvSpPr>
            <a:spLocks noGrp="1" noChangeArrowheads="1"/>
          </p:cNvSpPr>
          <p:nvPr>
            <p:ph type="body" idx="1"/>
          </p:nvPr>
        </p:nvSpPr>
        <p:spPr>
          <a:xfrm>
            <a:off x="-285784" y="2276475"/>
            <a:ext cx="9144000" cy="3744913"/>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Voir aperçu fourni en annexe 11 (p.113) des lignes directrices de l’AB</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Trois outils consistent en des bases de données accessibles au public</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Cinq outils consistent en des cadres pour les évaluations pays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Aucun d’entre eux n’est exhaustif et/ou basé sur des indicateurs de performance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Il n’existe pas de régime fiscal </a:t>
            </a:r>
            <a:r>
              <a:rPr lang="fr-FR" b="0" dirty="0" smtClean="0">
                <a:solidFill>
                  <a:schemeClr val="accent6"/>
                </a:solidFill>
              </a:rPr>
              <a:t>idéal</a:t>
            </a:r>
            <a:r>
              <a:rPr lang="fr-FR" b="0" noProof="0" dirty="0" smtClean="0">
                <a:solidFill>
                  <a:schemeClr val="accent6"/>
                </a:solidFill>
              </a:rPr>
              <a:t> qui constituerait le meilleur choix applicable partout  </a:t>
            </a:r>
            <a:endParaRPr lang="fr-FR" b="0" noProof="0" dirty="0">
              <a:solidFill>
                <a:schemeClr val="accent6"/>
              </a:solidFill>
            </a:endParaRPr>
          </a:p>
        </p:txBody>
      </p:sp>
      <p:sp>
        <p:nvSpPr>
          <p:cNvPr id="26628" name="Slide Number Placeholder 1"/>
          <p:cNvSpPr>
            <a:spLocks noGrp="1"/>
          </p:cNvSpPr>
          <p:nvPr>
            <p:ph type="sldNum" sz="quarter" idx="12"/>
          </p:nvPr>
        </p:nvSpPr>
        <p:spPr>
          <a:noFill/>
          <a:ln>
            <a:miter lim="800000"/>
            <a:headEnd/>
            <a:tailEnd/>
          </a:ln>
        </p:spPr>
        <p:txBody>
          <a:bodyPr/>
          <a:lstStyle/>
          <a:p>
            <a:fld id="{9F5CE08E-5715-4E87-B8E9-C72940CB7AB8}" type="slidenum">
              <a:rPr lang="en-GB" smtClean="0"/>
              <a:pPr/>
              <a:t>26</a:t>
            </a:fld>
            <a:endParaRPr lang="en-GB"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nl-NL" dirty="0" err="1" smtClean="0"/>
              <a:t>Pause</a:t>
            </a:r>
            <a:r>
              <a:rPr lang="nl-NL" dirty="0" smtClean="0"/>
              <a:t> café</a:t>
            </a:r>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27</a:t>
            </a:fld>
            <a:endParaRPr lang="en-GB"/>
          </a:p>
        </p:txBody>
      </p:sp>
      <p:pic>
        <p:nvPicPr>
          <p:cNvPr id="22530" name="Picture 2" descr="C:\Users\wcorneli\AppData\Local\Temp\MP900385409.JPG"/>
          <p:cNvPicPr>
            <a:picLocks noGrp="1" noChangeAspect="1" noChangeArrowheads="1"/>
          </p:cNvPicPr>
          <p:nvPr>
            <p:ph idx="1"/>
          </p:nvPr>
        </p:nvPicPr>
        <p:blipFill>
          <a:blip r:embed="rId3" cstate="print"/>
          <a:srcRect/>
          <a:stretch>
            <a:fillRect/>
          </a:stretch>
        </p:blipFill>
        <p:spPr bwMode="auto">
          <a:xfrm>
            <a:off x="2483768" y="2420888"/>
            <a:ext cx="3672408" cy="4053840"/>
          </a:xfrm>
          <a:prstGeom prst="rect">
            <a:avLst/>
          </a:prstGeom>
          <a:noFill/>
        </p:spPr>
      </p:pic>
    </p:spTree>
    <p:extLst>
      <p:ext uri="{BB962C8B-B14F-4D97-AF65-F5344CB8AC3E}">
        <p14:creationId xmlns:p14="http://schemas.microsoft.com/office/powerpoint/2010/main" xmlns="" val="16667078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395536" y="4437112"/>
            <a:ext cx="8145463" cy="648071"/>
          </a:xfrm>
          <a:prstGeom prst="rect">
            <a:avLst/>
          </a:prstGeom>
          <a:solidFill>
            <a:srgbClr val="DDDDDD"/>
          </a:solidFill>
          <a:ln w="9525" algn="ctr">
            <a:noFill/>
            <a:miter lim="800000"/>
            <a:headEnd/>
            <a:tailEnd/>
          </a:ln>
          <a:effectLst/>
        </p:spPr>
        <p:txBody>
          <a:bodyPr wrap="none" anchor="ctr"/>
          <a:lstStyle/>
          <a:p>
            <a:endParaRPr lang="en-GB"/>
          </a:p>
        </p:txBody>
      </p:sp>
      <p:sp>
        <p:nvSpPr>
          <p:cNvPr id="2" name="Title 1"/>
          <p:cNvSpPr>
            <a:spLocks noGrp="1"/>
          </p:cNvSpPr>
          <p:nvPr>
            <p:ph type="title"/>
          </p:nvPr>
        </p:nvSpPr>
        <p:spPr>
          <a:xfrm>
            <a:off x="428596" y="1000108"/>
            <a:ext cx="8229600" cy="936625"/>
          </a:xfrm>
        </p:spPr>
        <p:txBody>
          <a:bodyPr/>
          <a:lstStyle/>
          <a:p>
            <a:pPr algn="ctr"/>
            <a:r>
              <a:rPr lang="fr-FR" noProof="0" dirty="0" smtClean="0"/>
              <a:t>Plan du module 5</a:t>
            </a:r>
            <a:endParaRPr lang="fr-FR" noProof="0" dirty="0"/>
          </a:p>
        </p:txBody>
      </p:sp>
      <p:sp>
        <p:nvSpPr>
          <p:cNvPr id="3" name="Content Placeholder 2"/>
          <p:cNvSpPr>
            <a:spLocks noGrp="1"/>
          </p:cNvSpPr>
          <p:nvPr>
            <p:ph idx="1"/>
          </p:nvPr>
        </p:nvSpPr>
        <p:spPr>
          <a:xfrm>
            <a:off x="611560" y="2132856"/>
            <a:ext cx="8229600" cy="3529013"/>
          </a:xfrm>
        </p:spPr>
        <p:txBody>
          <a:bodyPr/>
          <a:lstStyle/>
          <a:p>
            <a:pPr marL="457200" indent="-457200">
              <a:spcBef>
                <a:spcPts val="1200"/>
              </a:spcBef>
              <a:buClrTx/>
              <a:buFont typeface="+mj-lt"/>
              <a:buAutoNum type="arabicPeriod"/>
            </a:pPr>
            <a:r>
              <a:rPr lang="fr-FR" sz="2000" i="0" dirty="0" smtClean="0"/>
              <a:t>Introduction: politique budgétaire, gestion des finances publiques et critères d’éligibilité</a:t>
            </a:r>
          </a:p>
          <a:p>
            <a:pPr marL="457200" indent="-457200">
              <a:spcBef>
                <a:spcPts val="1200"/>
              </a:spcBef>
              <a:buClrTx/>
              <a:buFont typeface="+mj-lt"/>
              <a:buAutoNum type="arabicPeriod"/>
            </a:pPr>
            <a:r>
              <a:rPr lang="fr-FR" sz="2000" i="0" noProof="0" dirty="0" smtClean="0"/>
              <a:t>Aperçu et approche générale</a:t>
            </a:r>
          </a:p>
          <a:p>
            <a:pPr marL="457200" indent="-457200">
              <a:spcBef>
                <a:spcPts val="1200"/>
              </a:spcBef>
              <a:buClrTx/>
              <a:buFont typeface="+mj-lt"/>
              <a:buAutoNum type="arabicPeriod"/>
            </a:pPr>
            <a:r>
              <a:rPr lang="fr-FR" sz="2000" i="0" dirty="0" smtClean="0"/>
              <a:t>a</a:t>
            </a:r>
            <a:r>
              <a:rPr lang="fr-FR" sz="2000" b="1" i="0" dirty="0" smtClean="0"/>
              <a:t>.</a:t>
            </a:r>
            <a:r>
              <a:rPr lang="fr-FR" sz="2000" b="1" i="0" dirty="0" smtClean="0">
                <a:solidFill>
                  <a:srgbClr val="C00000"/>
                </a:solidFill>
              </a:rPr>
              <a:t> </a:t>
            </a:r>
            <a:r>
              <a:rPr lang="fr-FR" sz="2000" i="0" dirty="0" smtClean="0"/>
              <a:t>Diagnostic du système de GFP</a:t>
            </a:r>
          </a:p>
          <a:p>
            <a:pPr marL="857250" lvl="1" indent="-457200">
              <a:spcBef>
                <a:spcPts val="1200"/>
              </a:spcBef>
              <a:buClrTx/>
              <a:buNone/>
            </a:pPr>
            <a:r>
              <a:rPr lang="fr-FR" b="0" dirty="0" smtClean="0">
                <a:ea typeface="+mn-ea"/>
                <a:cs typeface="+mn-cs"/>
              </a:rPr>
              <a:t> b. Aspects GFP de la mobilisation des revenus domestiques</a:t>
            </a:r>
          </a:p>
          <a:p>
            <a:pPr marL="457200" indent="-457200">
              <a:spcBef>
                <a:spcPts val="1200"/>
              </a:spcBef>
              <a:buClrTx/>
              <a:buFont typeface="+mj-lt"/>
              <a:buAutoNum type="arabicPeriod"/>
            </a:pPr>
            <a:r>
              <a:rPr lang="fr-FR" sz="2000" b="1" i="0" dirty="0" smtClean="0">
                <a:solidFill>
                  <a:srgbClr val="C00000"/>
                </a:solidFill>
              </a:rPr>
              <a:t>Evaluation du critère d’éligibilité de l’AB</a:t>
            </a:r>
          </a:p>
          <a:p>
            <a:pPr marL="457200" indent="-457200">
              <a:spcBef>
                <a:spcPts val="1200"/>
              </a:spcBef>
              <a:buClrTx/>
              <a:buFont typeface="+mj-lt"/>
              <a:buAutoNum type="arabicPeriod"/>
            </a:pPr>
            <a:r>
              <a:rPr lang="fr-FR" sz="2000" i="0" noProof="0" dirty="0" smtClean="0"/>
              <a:t>Dialogue GFP et renforcement des capacités</a:t>
            </a:r>
          </a:p>
          <a:p>
            <a:pPr marL="457200" indent="-457200">
              <a:spcBef>
                <a:spcPts val="1200"/>
              </a:spcBef>
              <a:buClrTx/>
              <a:buFont typeface="+mj-lt"/>
              <a:buAutoNum type="arabicPeriod"/>
            </a:pPr>
            <a:r>
              <a:rPr lang="fr-FR" sz="2000" i="0" noProof="0" dirty="0" smtClean="0"/>
              <a:t>Rapport annuel de suivi de la GFP</a:t>
            </a:r>
          </a:p>
          <a:p>
            <a:pPr marL="457200" indent="-457200">
              <a:spcBef>
                <a:spcPts val="2400"/>
              </a:spcBef>
              <a:buClrTx/>
              <a:buFont typeface="+mj-lt"/>
              <a:buAutoNum type="arabicPeriod"/>
            </a:pPr>
            <a:endParaRPr lang="fr-FR" i="0" noProof="0" dirty="0" smtClean="0"/>
          </a:p>
          <a:p>
            <a:pPr marL="457200" indent="-457200">
              <a:spcBef>
                <a:spcPts val="2400"/>
              </a:spcBef>
              <a:buClrTx/>
              <a:buFont typeface="+mj-lt"/>
              <a:buAutoNum type="arabicPeriod"/>
            </a:pPr>
            <a:endParaRPr lang="fr-FR" i="0" noProof="0" dirty="0" smtClean="0"/>
          </a:p>
          <a:p>
            <a:pPr marL="457200" indent="-457200">
              <a:buClrTx/>
              <a:buNone/>
            </a:pPr>
            <a:endParaRPr lang="fr-FR" i="0" noProof="0" dirty="0" smtClean="0"/>
          </a:p>
          <a:p>
            <a:pPr marL="457200" indent="-457200">
              <a:buClrTx/>
              <a:buFont typeface="+mj-lt"/>
              <a:buAutoNum type="arabicPeriod"/>
            </a:pPr>
            <a:endParaRPr lang="fr-FR" i="0" noProof="0" dirty="0" smtClean="0"/>
          </a:p>
          <a:p>
            <a:endParaRPr lang="fr-FR"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28</a:t>
            </a:fld>
            <a:endParaRPr lang="en-GB"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95288" y="1339850"/>
            <a:ext cx="8229600" cy="720725"/>
          </a:xfrm>
        </p:spPr>
        <p:txBody>
          <a:bodyPr/>
          <a:lstStyle/>
          <a:p>
            <a:pPr indent="0" algn="ctr" eaLnBrk="1" hangingPunct="1"/>
            <a:r>
              <a:rPr lang="fr-BE" sz="2600" dirty="0" smtClean="0"/>
              <a:t>Séquençage: du </a:t>
            </a:r>
            <a:r>
              <a:rPr lang="fr-BE" sz="2600" dirty="0" smtClean="0"/>
              <a:t>diagnostic à l’amélioration</a:t>
            </a:r>
          </a:p>
        </p:txBody>
      </p:sp>
      <p:sp>
        <p:nvSpPr>
          <p:cNvPr id="26628" name="Slide Number Placeholder 1"/>
          <p:cNvSpPr>
            <a:spLocks noGrp="1"/>
          </p:cNvSpPr>
          <p:nvPr>
            <p:ph type="sldNum" sz="quarter" idx="12"/>
          </p:nvPr>
        </p:nvSpPr>
        <p:spPr>
          <a:noFill/>
          <a:ln>
            <a:miter lim="800000"/>
            <a:headEnd/>
            <a:tailEnd/>
          </a:ln>
        </p:spPr>
        <p:txBody>
          <a:bodyPr/>
          <a:lstStyle/>
          <a:p>
            <a:fld id="{44ED384B-2B8D-49F0-B7A7-124BDB137195}" type="slidenum">
              <a:rPr lang="en-GB" smtClean="0"/>
              <a:pPr/>
              <a:t>29</a:t>
            </a:fld>
            <a:endParaRPr lang="en-GB" smtClean="0"/>
          </a:p>
        </p:txBody>
      </p:sp>
      <p:sp>
        <p:nvSpPr>
          <p:cNvPr id="5" name="AutoShape 3"/>
          <p:cNvSpPr>
            <a:spLocks noChangeArrowheads="1"/>
          </p:cNvSpPr>
          <p:nvPr/>
        </p:nvSpPr>
        <p:spPr bwMode="auto">
          <a:xfrm>
            <a:off x="251521" y="2852936"/>
            <a:ext cx="2088232" cy="2520280"/>
          </a:xfrm>
          <a:prstGeom prst="homePlate">
            <a:avLst>
              <a:gd name="adj" fmla="val 54607"/>
            </a:avLst>
          </a:prstGeom>
          <a:solidFill>
            <a:srgbClr val="0F5494">
              <a:alpha val="25000"/>
            </a:srgbClr>
          </a:solidFill>
          <a:ln w="12700">
            <a:solidFill>
              <a:schemeClr val="tx1"/>
            </a:solidFill>
            <a:miter lim="800000"/>
            <a:headEnd/>
            <a:tailEnd/>
          </a:ln>
          <a:effectLst/>
        </p:spPr>
        <p:txBody>
          <a:bodyPr vert="horz" wrap="square" lIns="91440" tIns="45720" rIns="91440" bIns="45720" numCol="1" anchor="ctr" anchorCtr="0" compatLnSpc="1">
            <a:prstTxWarp prst="textNoShape">
              <a:avLst/>
            </a:prstTxWarp>
          </a:bodyPr>
          <a:lstStyle/>
          <a:p>
            <a:pPr marL="190500" eaLnBrk="0" hangingPunct="0">
              <a:spcBef>
                <a:spcPct val="50000"/>
              </a:spcBef>
              <a:buClr>
                <a:schemeClr val="bg1"/>
              </a:buClr>
            </a:pPr>
            <a:r>
              <a:rPr lang="en-US" sz="1600" i="1" kern="0" dirty="0" smtClean="0">
                <a:latin typeface="+mn-lt"/>
              </a:rPr>
              <a:t>Diagnostic du </a:t>
            </a:r>
            <a:r>
              <a:rPr lang="en-US" sz="1600" i="1" kern="0" dirty="0" err="1" smtClean="0">
                <a:latin typeface="+mn-lt"/>
              </a:rPr>
              <a:t>système</a:t>
            </a:r>
            <a:r>
              <a:rPr lang="en-US" sz="1600" i="1" kern="0" dirty="0" smtClean="0">
                <a:latin typeface="+mn-lt"/>
              </a:rPr>
              <a:t> de GFP</a:t>
            </a:r>
            <a:endParaRPr lang="en-US" sz="1600" i="1" kern="0" dirty="0">
              <a:latin typeface="+mn-lt"/>
            </a:endParaRPr>
          </a:p>
        </p:txBody>
      </p:sp>
      <p:sp>
        <p:nvSpPr>
          <p:cNvPr id="9" name="AutoShape 3"/>
          <p:cNvSpPr>
            <a:spLocks noGrp="1" noChangeArrowheads="1"/>
          </p:cNvSpPr>
          <p:nvPr>
            <p:ph type="body" idx="1"/>
          </p:nvPr>
        </p:nvSpPr>
        <p:spPr bwMode="auto">
          <a:xfrm>
            <a:off x="2483768" y="2852936"/>
            <a:ext cx="1944216" cy="2548161"/>
          </a:xfrm>
          <a:prstGeom prst="homePlate">
            <a:avLst>
              <a:gd name="adj" fmla="val 54607"/>
            </a:avLst>
          </a:prstGeom>
          <a:solidFill>
            <a:srgbClr val="0F5494">
              <a:alpha val="50000"/>
            </a:srgbClr>
          </a:solidFill>
          <a:ln w="12700">
            <a:solidFill>
              <a:schemeClr val="tx1"/>
            </a:solidFill>
            <a:miter lim="800000"/>
            <a:headEnd/>
            <a:tailEnd/>
          </a:ln>
          <a:effectLst/>
        </p:spPr>
        <p:txBody>
          <a:bodyPr anchor="ctr"/>
          <a:lstStyle/>
          <a:p>
            <a:pPr marL="190500" indent="0" eaLnBrk="0" hangingPunct="0">
              <a:spcBef>
                <a:spcPct val="50000"/>
              </a:spcBef>
              <a:buNone/>
            </a:pPr>
            <a:r>
              <a:rPr lang="fr-BE" sz="1600" smtClean="0">
                <a:solidFill>
                  <a:schemeClr val="bg1"/>
                </a:solidFill>
              </a:rPr>
              <a:t>Identification des principa-les faiblessesde la GFP</a:t>
            </a:r>
            <a:endParaRPr lang="fr-BE" sz="1600">
              <a:solidFill>
                <a:schemeClr val="bg1"/>
              </a:solidFill>
            </a:endParaRPr>
          </a:p>
        </p:txBody>
      </p:sp>
      <p:sp>
        <p:nvSpPr>
          <p:cNvPr id="10" name="AutoShape 3"/>
          <p:cNvSpPr txBox="1">
            <a:spLocks noChangeArrowheads="1"/>
          </p:cNvSpPr>
          <p:nvPr/>
        </p:nvSpPr>
        <p:spPr bwMode="auto">
          <a:xfrm>
            <a:off x="6732240" y="2924944"/>
            <a:ext cx="2088232" cy="2548161"/>
          </a:xfrm>
          <a:prstGeom prst="homePlate">
            <a:avLst>
              <a:gd name="adj" fmla="val 54607"/>
            </a:avLst>
          </a:prstGeom>
          <a:solidFill>
            <a:srgbClr val="0F5494"/>
          </a:solidFill>
          <a:ln w="12700">
            <a:solidFill>
              <a:schemeClr val="tx1"/>
            </a:solidFill>
            <a:miter lim="800000"/>
            <a:headEnd/>
            <a:tailEnd/>
          </a:ln>
          <a:effectLst/>
        </p:spPr>
        <p:txBody>
          <a:bodyPr vert="horz" wrap="square" lIns="91440" tIns="45720" rIns="91440" bIns="45720" numCol="1" anchor="ctr" anchorCtr="0" compatLnSpc="1">
            <a:prstTxWarp prst="textNoShape">
              <a:avLst/>
            </a:prstTxWarp>
          </a:bodyPr>
          <a:lstStyle/>
          <a:p>
            <a:pPr marL="190500" marR="0" lvl="0" indent="0" algn="l" defTabSz="914400" rtl="0" eaLnBrk="0" fontAlgn="base" latinLnBrk="0" hangingPunct="0">
              <a:lnSpc>
                <a:spcPct val="100000"/>
              </a:lnSpc>
              <a:spcBef>
                <a:spcPct val="50000"/>
              </a:spcBef>
              <a:spcAft>
                <a:spcPct val="0"/>
              </a:spcAft>
              <a:buClr>
                <a:schemeClr val="bg1"/>
              </a:buClr>
              <a:buSzTx/>
              <a:buFontTx/>
              <a:buNone/>
              <a:tabLst/>
              <a:defRPr/>
            </a:pPr>
            <a:r>
              <a:rPr kumimoji="0" lang="fr-BE" sz="1600" b="0" i="1" u="none" strike="noStrike" kern="0" cap="none" spc="0" normalizeH="0" baseline="0" smtClean="0">
                <a:ln>
                  <a:noFill/>
                </a:ln>
                <a:solidFill>
                  <a:schemeClr val="bg1"/>
                </a:solidFill>
                <a:effectLst/>
                <a:uLnTx/>
                <a:uFillTx/>
                <a:latin typeface="+mn-lt"/>
                <a:ea typeface="+mn-ea"/>
                <a:cs typeface="+mn-cs"/>
              </a:rPr>
              <a:t>Définition</a:t>
            </a:r>
            <a:r>
              <a:rPr kumimoji="0" lang="fr-BE" sz="1600" b="0" i="1" u="none" strike="noStrike" kern="0" cap="none" spc="0" normalizeH="0" smtClean="0">
                <a:ln>
                  <a:noFill/>
                </a:ln>
                <a:solidFill>
                  <a:schemeClr val="bg1"/>
                </a:solidFill>
                <a:effectLst/>
                <a:uLnTx/>
                <a:uFillTx/>
                <a:latin typeface="+mn-lt"/>
                <a:ea typeface="+mn-ea"/>
                <a:cs typeface="+mn-cs"/>
              </a:rPr>
              <a:t> du seuil à partir duquel le progrès sera suivi</a:t>
            </a:r>
            <a:endParaRPr kumimoji="0" lang="fr-BE" sz="1600" b="0" i="1" u="none" strike="noStrike" kern="0" cap="none" spc="0" normalizeH="0" baseline="0">
              <a:ln>
                <a:noFill/>
              </a:ln>
              <a:solidFill>
                <a:schemeClr val="bg1"/>
              </a:solidFill>
              <a:effectLst/>
              <a:uLnTx/>
              <a:uFillTx/>
              <a:latin typeface="+mn-lt"/>
              <a:ea typeface="+mn-ea"/>
              <a:cs typeface="+mn-cs"/>
            </a:endParaRPr>
          </a:p>
        </p:txBody>
      </p:sp>
      <p:sp>
        <p:nvSpPr>
          <p:cNvPr id="7" name="AutoShape 3"/>
          <p:cNvSpPr txBox="1">
            <a:spLocks noChangeArrowheads="1"/>
          </p:cNvSpPr>
          <p:nvPr/>
        </p:nvSpPr>
        <p:spPr bwMode="auto">
          <a:xfrm>
            <a:off x="4644008" y="2924944"/>
            <a:ext cx="1944216" cy="2548161"/>
          </a:xfrm>
          <a:prstGeom prst="homePlate">
            <a:avLst>
              <a:gd name="adj" fmla="val 54607"/>
            </a:avLst>
          </a:prstGeom>
          <a:solidFill>
            <a:srgbClr val="0F5494">
              <a:alpha val="75000"/>
            </a:srgbClr>
          </a:solidFill>
          <a:ln w="12700">
            <a:solidFill>
              <a:schemeClr val="tx1"/>
            </a:solidFill>
            <a:miter lim="800000"/>
            <a:headEnd/>
            <a:tailEnd/>
          </a:ln>
          <a:effectLst/>
        </p:spPr>
        <p:txBody>
          <a:bodyPr vert="horz" wrap="square" lIns="91440" tIns="45720" rIns="91440" bIns="45720" numCol="1" anchor="ctr" anchorCtr="0" compatLnSpc="1">
            <a:prstTxWarp prst="textNoShape">
              <a:avLst/>
            </a:prstTxWarp>
          </a:bodyPr>
          <a:lstStyle/>
          <a:p>
            <a:pPr marL="190500" marR="0" lvl="0" defTabSz="914400" eaLnBrk="0" latinLnBrk="0" hangingPunct="0">
              <a:lnSpc>
                <a:spcPct val="100000"/>
              </a:lnSpc>
              <a:spcBef>
                <a:spcPct val="50000"/>
              </a:spcBef>
              <a:buClr>
                <a:schemeClr val="bg1"/>
              </a:buClr>
              <a:buSzTx/>
              <a:tabLst/>
              <a:defRPr/>
            </a:pPr>
            <a:r>
              <a:rPr lang="fr-BE" sz="1600" i="1" smtClean="0">
                <a:solidFill>
                  <a:schemeClr val="bg1"/>
                </a:solidFill>
                <a:latin typeface="+mn-lt"/>
              </a:rPr>
              <a:t>Conclusion en matière d’éligibi-</a:t>
            </a:r>
          </a:p>
          <a:p>
            <a:pPr marL="190500" marR="0" lvl="0" defTabSz="914400" eaLnBrk="0" latinLnBrk="0" hangingPunct="0">
              <a:lnSpc>
                <a:spcPct val="100000"/>
              </a:lnSpc>
              <a:spcBef>
                <a:spcPct val="50000"/>
              </a:spcBef>
              <a:buClr>
                <a:schemeClr val="bg1"/>
              </a:buClr>
              <a:buSzTx/>
              <a:tabLst/>
              <a:defRPr/>
            </a:pPr>
            <a:r>
              <a:rPr lang="fr-BE" sz="1600" i="1" smtClean="0">
                <a:solidFill>
                  <a:schemeClr val="bg1"/>
                </a:solidFill>
                <a:latin typeface="+mn-lt"/>
              </a:rPr>
              <a:t>lité</a:t>
            </a:r>
            <a:endParaRPr lang="fr-BE" sz="1600" i="1">
              <a:solidFill>
                <a:schemeClr val="bg1"/>
              </a:solidFill>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8883" name="Rectangle 3"/>
          <p:cNvSpPr>
            <a:spLocks noChangeArrowheads="1"/>
          </p:cNvSpPr>
          <p:nvPr/>
        </p:nvSpPr>
        <p:spPr bwMode="auto">
          <a:xfrm>
            <a:off x="142844" y="1000108"/>
            <a:ext cx="2584496" cy="878412"/>
          </a:xfrm>
          <a:prstGeom prst="rect">
            <a:avLst/>
          </a:prstGeom>
          <a:solidFill>
            <a:srgbClr val="92D050"/>
          </a:solidFill>
          <a:ln w="12700">
            <a:solidFill>
              <a:schemeClr val="tx1"/>
            </a:solidFill>
            <a:miter lim="800000"/>
            <a:headEnd/>
            <a:tailEnd/>
          </a:ln>
          <a:effectLst/>
        </p:spPr>
        <p:txBody>
          <a:bodyPr wrap="none" lIns="72000" tIns="72000" rIns="72000" bIns="72000" anchor="ctr"/>
          <a:lstStyle/>
          <a:p>
            <a:pPr algn="ctr" eaLnBrk="0" hangingPunct="0"/>
            <a:r>
              <a:rPr lang="fr-FR" sz="1600" b="1" dirty="0" smtClean="0"/>
              <a:t> </a:t>
            </a:r>
            <a:r>
              <a:rPr lang="fr-FR" sz="1600" b="1" dirty="0" smtClean="0">
                <a:solidFill>
                  <a:srgbClr val="C00000"/>
                </a:solidFill>
              </a:rPr>
              <a:t> Politique</a:t>
            </a:r>
          </a:p>
          <a:p>
            <a:pPr algn="ctr" eaLnBrk="0" hangingPunct="0"/>
            <a:r>
              <a:rPr lang="fr-FR" sz="1600" b="1" dirty="0" smtClean="0">
                <a:solidFill>
                  <a:srgbClr val="C00000"/>
                </a:solidFill>
              </a:rPr>
              <a:t>macroéconomique</a:t>
            </a:r>
          </a:p>
        </p:txBody>
      </p:sp>
      <p:sp>
        <p:nvSpPr>
          <p:cNvPr id="1018884" name="Rectangle 4"/>
          <p:cNvSpPr>
            <a:spLocks noChangeArrowheads="1"/>
          </p:cNvSpPr>
          <p:nvPr/>
        </p:nvSpPr>
        <p:spPr bwMode="auto">
          <a:xfrm>
            <a:off x="142844" y="1785926"/>
            <a:ext cx="2584496" cy="4786346"/>
          </a:xfrm>
          <a:prstGeom prst="rect">
            <a:avLst/>
          </a:prstGeom>
          <a:solidFill>
            <a:schemeClr val="bg1"/>
          </a:solidFill>
          <a:ln w="12700">
            <a:solidFill>
              <a:schemeClr val="tx1"/>
            </a:solidFill>
            <a:miter lim="800000"/>
            <a:headEnd/>
            <a:tailEnd/>
          </a:ln>
          <a:effectLst/>
        </p:spPr>
        <p:txBody>
          <a:bodyPr lIns="72000" tIns="72000" rIns="72000" bIns="72000"/>
          <a:lstStyle/>
          <a:p>
            <a:pPr marL="112713" indent="-112713" algn="l" defTabSz="966788" eaLnBrk="0" hangingPunct="0">
              <a:spcBef>
                <a:spcPct val="50000"/>
              </a:spcBef>
              <a:buClr>
                <a:schemeClr val="bg2"/>
              </a:buClr>
            </a:pPr>
            <a:r>
              <a:rPr lang="fr-FR" sz="1400" b="1" dirty="0" smtClean="0"/>
              <a:t>Objectifs</a:t>
            </a:r>
          </a:p>
          <a:p>
            <a:pPr marL="112713" indent="-112713" defTabSz="966788" eaLnBrk="0" hangingPunct="0">
              <a:spcBef>
                <a:spcPct val="50000"/>
              </a:spcBef>
              <a:buClr>
                <a:schemeClr val="bg2"/>
              </a:buClr>
              <a:buFont typeface="Wingdings" pitchFamily="2" charset="2"/>
              <a:buChar char="§"/>
            </a:pPr>
            <a:r>
              <a:rPr lang="fr-FR" sz="1400" dirty="0" smtClean="0"/>
              <a:t> Stabilité macroéconomique (déficits soutenables)</a:t>
            </a:r>
          </a:p>
          <a:p>
            <a:pPr marL="112713" indent="-112713" defTabSz="966788" eaLnBrk="0" hangingPunct="0">
              <a:spcBef>
                <a:spcPct val="50000"/>
              </a:spcBef>
              <a:buClr>
                <a:schemeClr val="bg2"/>
              </a:buClr>
              <a:buFont typeface="Wingdings" pitchFamily="2" charset="2"/>
              <a:buChar char="§"/>
            </a:pPr>
            <a:r>
              <a:rPr lang="fr-FR" sz="1400" dirty="0" smtClean="0"/>
              <a:t> Croissance stable et durable</a:t>
            </a:r>
          </a:p>
          <a:p>
            <a:pPr marL="112713" indent="-112713" defTabSz="966788" eaLnBrk="0" hangingPunct="0">
              <a:spcBef>
                <a:spcPct val="50000"/>
              </a:spcBef>
              <a:buClr>
                <a:schemeClr val="bg2"/>
              </a:buClr>
            </a:pPr>
            <a:r>
              <a:rPr lang="fr-FR" sz="1400" b="1" dirty="0" smtClean="0"/>
              <a:t>Instruments </a:t>
            </a:r>
          </a:p>
          <a:p>
            <a:pPr marL="112713" indent="-112713" defTabSz="966788" eaLnBrk="0" hangingPunct="0">
              <a:spcBef>
                <a:spcPct val="50000"/>
              </a:spcBef>
              <a:buClr>
                <a:schemeClr val="bg2"/>
              </a:buClr>
              <a:buFontTx/>
              <a:buChar char="•"/>
            </a:pPr>
            <a:r>
              <a:rPr lang="fr-FR" sz="1400" b="0" dirty="0" smtClean="0"/>
              <a:t> P</a:t>
            </a:r>
            <a:r>
              <a:rPr lang="fr-FR" sz="1400" dirty="0" smtClean="0"/>
              <a:t>olitique monétaire et de taux de </a:t>
            </a:r>
            <a:r>
              <a:rPr lang="fr-FR" sz="1400" b="0" dirty="0" smtClean="0"/>
              <a:t>change</a:t>
            </a:r>
          </a:p>
          <a:p>
            <a:pPr marL="112713" indent="-112713" algn="l" defTabSz="966788" eaLnBrk="0" hangingPunct="0">
              <a:spcBef>
                <a:spcPct val="50000"/>
              </a:spcBef>
              <a:buClr>
                <a:schemeClr val="bg2"/>
              </a:buClr>
              <a:buFontTx/>
              <a:buChar char="•"/>
            </a:pPr>
            <a:r>
              <a:rPr lang="fr-FR" sz="1400" dirty="0" smtClean="0"/>
              <a:t> </a:t>
            </a:r>
            <a:r>
              <a:rPr lang="fr-FR" sz="1400" b="1" dirty="0" smtClean="0">
                <a:solidFill>
                  <a:srgbClr val="C00000"/>
                </a:solidFill>
              </a:rPr>
              <a:t>Politique budgétaire</a:t>
            </a:r>
            <a:endParaRPr lang="fr-FR" sz="1400" dirty="0" smtClean="0">
              <a:solidFill>
                <a:srgbClr val="0070C0"/>
              </a:solidFill>
            </a:endParaRPr>
          </a:p>
          <a:p>
            <a:pPr marL="569913" lvl="1" indent="-112713" defTabSz="966788" eaLnBrk="0" hangingPunct="0">
              <a:spcBef>
                <a:spcPct val="50000"/>
              </a:spcBef>
              <a:buClr>
                <a:schemeClr val="bg2"/>
              </a:buClr>
              <a:buFont typeface="Wingdings" pitchFamily="2" charset="2"/>
              <a:buChar char="ü"/>
            </a:pPr>
            <a:r>
              <a:rPr lang="fr-FR" sz="1400" dirty="0" smtClean="0"/>
              <a:t>Politique de mobilisation des recettes nationales</a:t>
            </a:r>
          </a:p>
          <a:p>
            <a:pPr marL="569913" lvl="1" indent="-112713" defTabSz="966788" eaLnBrk="0" hangingPunct="0">
              <a:spcBef>
                <a:spcPct val="50000"/>
              </a:spcBef>
              <a:buClr>
                <a:schemeClr val="bg2"/>
              </a:buClr>
              <a:buFont typeface="Wingdings" pitchFamily="2" charset="2"/>
              <a:buChar char="ü"/>
            </a:pPr>
            <a:r>
              <a:rPr lang="fr-FR" sz="1400" dirty="0" smtClean="0"/>
              <a:t> Politique en matière de dépenses publiques</a:t>
            </a:r>
          </a:p>
          <a:p>
            <a:pPr marL="569913" lvl="1" indent="-112713" defTabSz="966788" eaLnBrk="0" hangingPunct="0">
              <a:spcBef>
                <a:spcPct val="50000"/>
              </a:spcBef>
              <a:buClr>
                <a:schemeClr val="bg2"/>
              </a:buClr>
              <a:buFont typeface="Wingdings" pitchFamily="2" charset="2"/>
              <a:buChar char="ü"/>
            </a:pPr>
            <a:r>
              <a:rPr lang="fr-FR" sz="1400" dirty="0" smtClean="0"/>
              <a:t> Politique de la dette</a:t>
            </a:r>
          </a:p>
        </p:txBody>
      </p:sp>
      <p:sp>
        <p:nvSpPr>
          <p:cNvPr id="1018885" name="Rectangle 5"/>
          <p:cNvSpPr>
            <a:spLocks noChangeArrowheads="1"/>
          </p:cNvSpPr>
          <p:nvPr/>
        </p:nvSpPr>
        <p:spPr bwMode="auto">
          <a:xfrm>
            <a:off x="6156176" y="980728"/>
            <a:ext cx="2701917" cy="701840"/>
          </a:xfrm>
          <a:prstGeom prst="rect">
            <a:avLst/>
          </a:prstGeom>
          <a:solidFill>
            <a:srgbClr val="92D050"/>
          </a:solidFill>
          <a:ln w="12700">
            <a:solidFill>
              <a:schemeClr val="tx1"/>
            </a:solidFill>
            <a:miter lim="800000"/>
            <a:headEnd/>
            <a:tailEnd/>
          </a:ln>
          <a:effectLst/>
        </p:spPr>
        <p:txBody>
          <a:bodyPr wrap="none" lIns="72000" tIns="72000" rIns="72000" bIns="72000" anchor="ctr"/>
          <a:lstStyle/>
          <a:p>
            <a:pPr algn="ctr" eaLnBrk="0" hangingPunct="0"/>
            <a:r>
              <a:rPr lang="fr-FR" sz="1600" b="1" dirty="0" smtClean="0">
                <a:solidFill>
                  <a:srgbClr val="C00000"/>
                </a:solidFill>
              </a:rPr>
              <a:t>Gestion des finances </a:t>
            </a:r>
          </a:p>
          <a:p>
            <a:pPr algn="ctr" eaLnBrk="0" hangingPunct="0"/>
            <a:r>
              <a:rPr lang="fr-FR" sz="1600" b="1" dirty="0" smtClean="0">
                <a:solidFill>
                  <a:srgbClr val="C00000"/>
                </a:solidFill>
              </a:rPr>
              <a:t>publiques </a:t>
            </a:r>
          </a:p>
        </p:txBody>
      </p:sp>
      <p:sp>
        <p:nvSpPr>
          <p:cNvPr id="1018886" name="Rectangle 6"/>
          <p:cNvSpPr>
            <a:spLocks noChangeArrowheads="1"/>
          </p:cNvSpPr>
          <p:nvPr/>
        </p:nvSpPr>
        <p:spPr bwMode="auto">
          <a:xfrm>
            <a:off x="6156176" y="1700808"/>
            <a:ext cx="2701917" cy="5157192"/>
          </a:xfrm>
          <a:prstGeom prst="rect">
            <a:avLst/>
          </a:prstGeom>
          <a:solidFill>
            <a:schemeClr val="bg1"/>
          </a:solidFill>
          <a:ln w="12700" algn="ctr">
            <a:solidFill>
              <a:schemeClr val="tx1"/>
            </a:solidFill>
            <a:miter lim="800000"/>
            <a:headEnd/>
            <a:tailEnd/>
          </a:ln>
          <a:effectLst/>
        </p:spPr>
        <p:txBody>
          <a:bodyPr lIns="72000" tIns="72000" rIns="72000" bIns="72000"/>
          <a:lstStyle/>
          <a:p>
            <a:pPr marL="112713" indent="-112713" algn="l" defTabSz="966788" eaLnBrk="0" hangingPunct="0">
              <a:spcBef>
                <a:spcPct val="50000"/>
              </a:spcBef>
              <a:buClr>
                <a:schemeClr val="bg2"/>
              </a:buClr>
            </a:pPr>
            <a:r>
              <a:rPr lang="fr-FR" sz="1400" b="1" dirty="0" smtClean="0"/>
              <a:t>Fonction: </a:t>
            </a:r>
          </a:p>
          <a:p>
            <a:pPr marL="112713" indent="-112713" algn="l" defTabSz="966788" eaLnBrk="0" hangingPunct="0">
              <a:spcBef>
                <a:spcPct val="50000"/>
              </a:spcBef>
              <a:buClr>
                <a:schemeClr val="bg2"/>
              </a:buClr>
            </a:pPr>
            <a:r>
              <a:rPr lang="fr-FR" sz="1400" dirty="0" smtClean="0"/>
              <a:t>mettre en œuvre les politiques de finances publiques</a:t>
            </a:r>
          </a:p>
          <a:p>
            <a:pPr marL="112713" indent="-112713" algn="l" defTabSz="966788" eaLnBrk="0" hangingPunct="0">
              <a:spcBef>
                <a:spcPct val="50000"/>
              </a:spcBef>
              <a:buClr>
                <a:schemeClr val="bg2"/>
              </a:buClr>
            </a:pPr>
            <a:r>
              <a:rPr lang="fr-FR" sz="1400" b="1" dirty="0" smtClean="0"/>
              <a:t>Objectifs:</a:t>
            </a:r>
          </a:p>
          <a:p>
            <a:pPr marL="112713" indent="-112713" algn="l" defTabSz="966788" eaLnBrk="0" hangingPunct="0">
              <a:spcBef>
                <a:spcPct val="50000"/>
              </a:spcBef>
              <a:buClr>
                <a:schemeClr val="bg2"/>
              </a:buClr>
              <a:buFont typeface="Wingdings" pitchFamily="2" charset="2"/>
              <a:buChar char="§"/>
            </a:pPr>
            <a:r>
              <a:rPr lang="fr-FR" sz="1400" dirty="0" smtClean="0"/>
              <a:t> Discipline budgétaire</a:t>
            </a:r>
          </a:p>
          <a:p>
            <a:pPr marL="112713" indent="-112713" algn="l" defTabSz="966788" eaLnBrk="0" hangingPunct="0">
              <a:spcBef>
                <a:spcPct val="50000"/>
              </a:spcBef>
              <a:buClr>
                <a:schemeClr val="bg2"/>
              </a:buClr>
              <a:buFont typeface="Wingdings" pitchFamily="2" charset="2"/>
              <a:buChar char="§"/>
            </a:pPr>
            <a:r>
              <a:rPr lang="fr-FR" sz="1400" dirty="0" smtClean="0"/>
              <a:t> Affectation des ressources en fonction des objectifs de politique</a:t>
            </a:r>
          </a:p>
          <a:p>
            <a:pPr marL="112713" indent="-112713" defTabSz="966788" eaLnBrk="0" hangingPunct="0">
              <a:spcBef>
                <a:spcPct val="50000"/>
              </a:spcBef>
              <a:buClr>
                <a:schemeClr val="bg2"/>
              </a:buClr>
              <a:buFont typeface="Wingdings" pitchFamily="2" charset="2"/>
              <a:buChar char="§"/>
            </a:pPr>
            <a:r>
              <a:rPr lang="fr-FR" sz="1400" dirty="0" smtClean="0"/>
              <a:t> Mission de service public et gestion des ressources efficientes  </a:t>
            </a:r>
          </a:p>
          <a:p>
            <a:pPr marL="112713" indent="-112713" algn="l" defTabSz="966788" eaLnBrk="0" hangingPunct="0">
              <a:spcBef>
                <a:spcPct val="50000"/>
              </a:spcBef>
              <a:buClr>
                <a:schemeClr val="bg2"/>
              </a:buClr>
            </a:pPr>
            <a:r>
              <a:rPr lang="fr-FR" sz="1400" b="1" dirty="0" smtClean="0"/>
              <a:t>Instrument</a:t>
            </a:r>
            <a:r>
              <a:rPr lang="fr-FR" sz="1400" dirty="0" smtClean="0"/>
              <a:t>: </a:t>
            </a:r>
          </a:p>
          <a:p>
            <a:pPr marL="112713" indent="-112713" algn="l" defTabSz="966788" eaLnBrk="0" hangingPunct="0">
              <a:spcBef>
                <a:spcPct val="50000"/>
              </a:spcBef>
              <a:buClr>
                <a:schemeClr val="bg2"/>
              </a:buClr>
            </a:pPr>
            <a:r>
              <a:rPr lang="fr-FR" sz="1400" dirty="0" smtClean="0"/>
              <a:t>Le budget</a:t>
            </a:r>
          </a:p>
          <a:p>
            <a:pPr marL="180000" lvl="1" indent="-112713" defTabSz="966788" eaLnBrk="0" hangingPunct="0">
              <a:spcBef>
                <a:spcPts val="0"/>
              </a:spcBef>
              <a:buClr>
                <a:schemeClr val="bg2"/>
              </a:buClr>
              <a:buFont typeface="Wingdings" pitchFamily="2" charset="2"/>
              <a:buChar char="ü"/>
            </a:pPr>
            <a:r>
              <a:rPr lang="fr-FR" sz="1400" dirty="0" smtClean="0"/>
              <a:t> Préparation</a:t>
            </a:r>
          </a:p>
          <a:p>
            <a:pPr marL="180000" lvl="1" indent="-112713" defTabSz="966788" eaLnBrk="0" hangingPunct="0">
              <a:spcBef>
                <a:spcPts val="0"/>
              </a:spcBef>
              <a:buClr>
                <a:schemeClr val="bg2"/>
              </a:buClr>
              <a:buFont typeface="Wingdings" pitchFamily="2" charset="2"/>
              <a:buChar char="ü"/>
            </a:pPr>
            <a:r>
              <a:rPr lang="fr-FR" sz="1400" dirty="0" smtClean="0"/>
              <a:t> Exécution (dépenses, recettes)</a:t>
            </a:r>
          </a:p>
          <a:p>
            <a:pPr marL="180000" lvl="1" indent="-112713" defTabSz="966788" eaLnBrk="0" hangingPunct="0">
              <a:spcBef>
                <a:spcPts val="0"/>
              </a:spcBef>
              <a:buClr>
                <a:schemeClr val="bg2"/>
              </a:buClr>
              <a:buFont typeface="Wingdings" pitchFamily="2" charset="2"/>
              <a:buChar char="ü"/>
            </a:pPr>
            <a:r>
              <a:rPr lang="fr-FR" sz="1400" dirty="0" smtClean="0"/>
              <a:t> Suivi, comptabilité, rapport</a:t>
            </a:r>
          </a:p>
          <a:p>
            <a:pPr marL="180000" lvl="1" indent="-112713" defTabSz="966788" eaLnBrk="0" hangingPunct="0">
              <a:spcBef>
                <a:spcPts val="0"/>
              </a:spcBef>
              <a:buClr>
                <a:schemeClr val="bg2"/>
              </a:buClr>
              <a:buFont typeface="Wingdings" pitchFamily="2" charset="2"/>
              <a:buChar char="ü"/>
            </a:pPr>
            <a:r>
              <a:rPr lang="fr-FR" sz="1400" dirty="0" smtClean="0"/>
              <a:t>Audit externe</a:t>
            </a:r>
          </a:p>
          <a:p>
            <a:pPr marL="112713" indent="-112713" algn="l" defTabSz="966788" eaLnBrk="0" hangingPunct="0">
              <a:spcBef>
                <a:spcPct val="50000"/>
              </a:spcBef>
              <a:buClr>
                <a:schemeClr val="bg2"/>
              </a:buClr>
            </a:pPr>
            <a:endParaRPr lang="fr-FR" sz="1400" dirty="0" smtClean="0"/>
          </a:p>
          <a:p>
            <a:pPr marL="112713" indent="-112713" algn="l" defTabSz="966788" eaLnBrk="0" hangingPunct="0">
              <a:spcBef>
                <a:spcPct val="50000"/>
              </a:spcBef>
              <a:buClr>
                <a:schemeClr val="bg2"/>
              </a:buClr>
            </a:pPr>
            <a:endParaRPr lang="fr-FR" sz="1400" dirty="0" smtClean="0"/>
          </a:p>
          <a:p>
            <a:pPr marL="112713" indent="-112713" algn="l" defTabSz="966788" eaLnBrk="0" hangingPunct="0">
              <a:spcBef>
                <a:spcPct val="50000"/>
              </a:spcBef>
              <a:buClr>
                <a:schemeClr val="bg2"/>
              </a:buClr>
            </a:pPr>
            <a:endParaRPr lang="fr-FR" sz="1400" b="0" dirty="0"/>
          </a:p>
        </p:txBody>
      </p:sp>
      <p:sp>
        <p:nvSpPr>
          <p:cNvPr id="1018889" name="RunningHead"/>
          <p:cNvSpPr txBox="1">
            <a:spLocks noChangeArrowheads="1"/>
          </p:cNvSpPr>
          <p:nvPr/>
        </p:nvSpPr>
        <p:spPr bwMode="auto">
          <a:xfrm>
            <a:off x="5815858" y="239713"/>
            <a:ext cx="3077317" cy="184666"/>
          </a:xfrm>
          <a:prstGeom prst="rect">
            <a:avLst/>
          </a:prstGeom>
          <a:noFill/>
          <a:ln w="9525" algn="ctr">
            <a:noFill/>
            <a:miter lim="800000"/>
            <a:headEnd/>
            <a:tailEnd/>
          </a:ln>
          <a:effectLst/>
        </p:spPr>
        <p:txBody>
          <a:bodyPr wrap="none" lIns="0" tIns="0" rIns="0" bIns="0">
            <a:spAutoFit/>
          </a:bodyPr>
          <a:lstStyle/>
          <a:p>
            <a:pPr algn="r"/>
            <a:r>
              <a:rPr lang="en-GB" sz="1200" b="0" dirty="0" smtClean="0"/>
              <a:t>Running Head 12-Point Plain, Title Case</a:t>
            </a:r>
            <a:endParaRPr lang="en-GB" sz="1200" b="0" dirty="0"/>
          </a:p>
        </p:txBody>
      </p:sp>
      <p:sp>
        <p:nvSpPr>
          <p:cNvPr id="10" name="Slide Number Placeholder 9"/>
          <p:cNvSpPr>
            <a:spLocks noGrp="1"/>
          </p:cNvSpPr>
          <p:nvPr>
            <p:ph type="sldNum" sz="quarter" idx="12"/>
          </p:nvPr>
        </p:nvSpPr>
        <p:spPr/>
        <p:txBody>
          <a:bodyPr/>
          <a:lstStyle/>
          <a:p>
            <a:fld id="{67B52376-05C3-49F6-9F29-C997789D0F0A}" type="slidenum">
              <a:rPr lang="fr-FR" smtClean="0"/>
              <a:pPr/>
              <a:t>3</a:t>
            </a:fld>
            <a:endParaRPr lang="fr-FR" dirty="0"/>
          </a:p>
        </p:txBody>
      </p:sp>
      <p:sp>
        <p:nvSpPr>
          <p:cNvPr id="12" name="Title 1"/>
          <p:cNvSpPr>
            <a:spLocks noGrp="1"/>
          </p:cNvSpPr>
          <p:nvPr>
            <p:ph type="title"/>
          </p:nvPr>
        </p:nvSpPr>
        <p:spPr>
          <a:xfrm>
            <a:off x="0" y="44624"/>
            <a:ext cx="5076056" cy="1000108"/>
          </a:xfrm>
        </p:spPr>
        <p:txBody>
          <a:bodyPr/>
          <a:lstStyle/>
          <a:p>
            <a:pPr marL="3175"/>
            <a:r>
              <a:rPr lang="fr-FR" sz="1800" noProof="0" dirty="0" smtClean="0">
                <a:solidFill>
                  <a:srgbClr val="FFFF00"/>
                </a:solidFill>
              </a:rPr>
              <a:t>Politique macroéconomique, </a:t>
            </a:r>
            <a:r>
              <a:rPr lang="fr-FR" sz="1800" noProof="0" dirty="0" smtClean="0">
                <a:solidFill>
                  <a:srgbClr val="FFFF00"/>
                </a:solidFill>
              </a:rPr>
              <a:t/>
            </a:r>
            <a:br>
              <a:rPr lang="fr-FR" sz="1800" noProof="0" dirty="0" smtClean="0">
                <a:solidFill>
                  <a:srgbClr val="FFFF00"/>
                </a:solidFill>
              </a:rPr>
            </a:br>
            <a:r>
              <a:rPr lang="fr-FR" sz="1800" noProof="0" dirty="0" smtClean="0">
                <a:solidFill>
                  <a:srgbClr val="FFFF00"/>
                </a:solidFill>
              </a:rPr>
              <a:t>politique budgétaire, GFP</a:t>
            </a:r>
            <a:r>
              <a:rPr lang="fr-FR" sz="1800" dirty="0" smtClean="0">
                <a:solidFill>
                  <a:srgbClr val="FFFF00"/>
                </a:solidFill>
              </a:rPr>
              <a:t>…</a:t>
            </a:r>
            <a:endParaRPr lang="fr-FR" sz="2000" noProof="0" dirty="0">
              <a:solidFill>
                <a:srgbClr val="FFFF00"/>
              </a:solidFill>
            </a:endParaRPr>
          </a:p>
        </p:txBody>
      </p:sp>
      <p:sp>
        <p:nvSpPr>
          <p:cNvPr id="13" name="Title 1"/>
          <p:cNvSpPr txBox="1">
            <a:spLocks/>
          </p:cNvSpPr>
          <p:nvPr/>
        </p:nvSpPr>
        <p:spPr bwMode="auto">
          <a:xfrm>
            <a:off x="5214942" y="0"/>
            <a:ext cx="3929058" cy="1000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358775" marR="0" lvl="0" indent="0" algn="l"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0" cap="none" spc="0" normalizeH="0" dirty="0" smtClean="0">
                <a:ln>
                  <a:noFill/>
                </a:ln>
                <a:solidFill>
                  <a:srgbClr val="FFFF00"/>
                </a:solidFill>
                <a:effectLst/>
                <a:uLnTx/>
                <a:uFillTx/>
                <a:latin typeface="+mj-lt"/>
                <a:ea typeface="+mj-ea"/>
                <a:cs typeface="+mj-cs"/>
              </a:rPr>
              <a:t>… </a:t>
            </a:r>
            <a:r>
              <a:rPr lang="fr-FR" sz="2000" b="1" kern="0" dirty="0" smtClean="0">
                <a:solidFill>
                  <a:srgbClr val="FFFF00"/>
                </a:solidFill>
                <a:latin typeface="+mj-lt"/>
                <a:ea typeface="+mj-ea"/>
                <a:cs typeface="+mj-cs"/>
              </a:rPr>
              <a:t>et critères d’éligibilité</a:t>
            </a:r>
            <a:r>
              <a:rPr kumimoji="0" lang="fr-FR" sz="2000" b="1" i="0" u="none" strike="noStrike" kern="0" cap="none" spc="0" normalizeH="0" dirty="0" smtClean="0">
                <a:ln>
                  <a:noFill/>
                </a:ln>
                <a:solidFill>
                  <a:srgbClr val="FFFF00"/>
                </a:solidFill>
                <a:effectLst/>
                <a:uLnTx/>
                <a:uFillTx/>
                <a:latin typeface="+mj-lt"/>
                <a:ea typeface="+mj-ea"/>
                <a:cs typeface="+mj-cs"/>
              </a:rPr>
              <a:t> d’AB</a:t>
            </a:r>
            <a:r>
              <a:rPr kumimoji="0" lang="fr-FR" sz="2000" b="1" i="0" u="none" strike="noStrike" kern="0" cap="none" spc="0" normalizeH="0" baseline="0" dirty="0" smtClean="0">
                <a:ln>
                  <a:noFill/>
                </a:ln>
                <a:solidFill>
                  <a:srgbClr val="FFFF00"/>
                </a:solidFill>
                <a:effectLst/>
                <a:uLnTx/>
                <a:uFillTx/>
                <a:latin typeface="+mj-lt"/>
                <a:ea typeface="+mj-ea"/>
                <a:cs typeface="+mj-cs"/>
              </a:rPr>
              <a:t> </a:t>
            </a:r>
            <a:endParaRPr kumimoji="0" lang="fr-FR" sz="2000" b="1" i="0" u="none" strike="noStrike" kern="0" cap="none" spc="0" normalizeH="0" baseline="0" dirty="0">
              <a:ln>
                <a:noFill/>
              </a:ln>
              <a:solidFill>
                <a:srgbClr val="FFFF00"/>
              </a:solidFill>
              <a:effectLst/>
              <a:uLnTx/>
              <a:uFillTx/>
              <a:latin typeface="+mj-lt"/>
              <a:ea typeface="+mj-ea"/>
              <a:cs typeface="+mj-cs"/>
            </a:endParaRPr>
          </a:p>
        </p:txBody>
      </p:sp>
      <p:sp>
        <p:nvSpPr>
          <p:cNvPr id="16" name="Rectangle 3"/>
          <p:cNvSpPr>
            <a:spLocks noChangeArrowheads="1"/>
          </p:cNvSpPr>
          <p:nvPr/>
        </p:nvSpPr>
        <p:spPr bwMode="auto">
          <a:xfrm>
            <a:off x="3071802" y="1357298"/>
            <a:ext cx="2714644" cy="605378"/>
          </a:xfrm>
          <a:prstGeom prst="rect">
            <a:avLst/>
          </a:prstGeom>
          <a:solidFill>
            <a:schemeClr val="accent5">
              <a:lumMod val="90000"/>
            </a:schemeClr>
          </a:solidFill>
          <a:ln w="12700">
            <a:solidFill>
              <a:schemeClr val="tx1"/>
            </a:solidFill>
            <a:round/>
            <a:headEnd/>
            <a:tailEnd/>
          </a:ln>
          <a:effectLst/>
        </p:spPr>
        <p:txBody>
          <a:bodyPr wrap="none" lIns="72000" tIns="72000" rIns="72000" bIns="72000" anchor="ctr"/>
          <a:lstStyle/>
          <a:p>
            <a:pPr algn="ctr" eaLnBrk="0" hangingPunct="0"/>
            <a:r>
              <a:rPr lang="fr-FR" sz="1600" b="1" i="1" dirty="0" smtClean="0"/>
              <a:t>Critères</a:t>
            </a:r>
            <a:endParaRPr lang="fr-FR" sz="1600" b="1" i="1" dirty="0" smtClean="0">
              <a:solidFill>
                <a:srgbClr val="C00000"/>
              </a:solidFill>
            </a:endParaRPr>
          </a:p>
          <a:p>
            <a:pPr algn="ctr" eaLnBrk="0" hangingPunct="0"/>
            <a:r>
              <a:rPr lang="fr-FR" sz="1600" b="1" i="1" dirty="0" smtClean="0"/>
              <a:t>d’éligibilité</a:t>
            </a:r>
            <a:endParaRPr lang="fr-FR" sz="1600" b="1" i="1" dirty="0">
              <a:solidFill>
                <a:srgbClr val="C00000"/>
              </a:solidFill>
            </a:endParaRPr>
          </a:p>
        </p:txBody>
      </p:sp>
      <p:sp>
        <p:nvSpPr>
          <p:cNvPr id="20" name="Rounded Rectangle 19"/>
          <p:cNvSpPr/>
          <p:nvPr/>
        </p:nvSpPr>
        <p:spPr bwMode="auto">
          <a:xfrm>
            <a:off x="3214678" y="2357430"/>
            <a:ext cx="2428892" cy="500066"/>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algn="ctr"/>
            <a:r>
              <a:rPr lang="fr-FR" b="1" dirty="0" smtClean="0">
                <a:solidFill>
                  <a:schemeClr val="tx1"/>
                </a:solidFill>
              </a:rPr>
              <a:t>Politiques</a:t>
            </a:r>
          </a:p>
          <a:p>
            <a:pPr marL="3175" marR="0" indent="0" algn="ctr" defTabSz="914400" rtl="0" eaLnBrk="1" fontAlgn="base" latinLnBrk="0" hangingPunct="1">
              <a:lnSpc>
                <a:spcPct val="100000"/>
              </a:lnSpc>
              <a:spcBef>
                <a:spcPct val="0"/>
              </a:spcBef>
              <a:spcAft>
                <a:spcPct val="0"/>
              </a:spcAft>
              <a:buClrTx/>
              <a:buSzTx/>
              <a:buFontTx/>
              <a:buNone/>
              <a:tabLst/>
            </a:pPr>
            <a:r>
              <a:rPr kumimoji="0" lang="fr-FR" sz="1200" b="1" i="0" u="none" strike="noStrike" cap="none" normalizeH="0" baseline="0" dirty="0" smtClean="0">
                <a:ln>
                  <a:noFill/>
                </a:ln>
                <a:solidFill>
                  <a:schemeClr val="tx1"/>
                </a:solidFill>
                <a:effectLst/>
                <a:latin typeface="Verdana" pitchFamily="34" charset="0"/>
              </a:rPr>
              <a:t>publiques</a:t>
            </a:r>
          </a:p>
        </p:txBody>
      </p:sp>
      <p:sp>
        <p:nvSpPr>
          <p:cNvPr id="21" name="Rounded Rectangle 20"/>
          <p:cNvSpPr/>
          <p:nvPr/>
        </p:nvSpPr>
        <p:spPr bwMode="auto">
          <a:xfrm>
            <a:off x="3214678" y="3143248"/>
            <a:ext cx="2428892" cy="500066"/>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fr-FR" sz="1200" b="1" i="0" u="none" strike="noStrike" cap="none" normalizeH="0" baseline="0" dirty="0" smtClean="0">
                <a:ln>
                  <a:noFill/>
                </a:ln>
                <a:solidFill>
                  <a:srgbClr val="3E6FD2"/>
                </a:solidFill>
                <a:effectLst/>
                <a:latin typeface="Verdana" pitchFamily="34" charset="0"/>
              </a:rPr>
              <a:t>Cadre macroéconomique</a:t>
            </a:r>
            <a:r>
              <a:rPr kumimoji="0" lang="fr-FR" sz="1200" b="1" i="0" u="none" strike="noStrike" cap="none" normalizeH="0" dirty="0" smtClean="0">
                <a:ln>
                  <a:noFill/>
                </a:ln>
                <a:solidFill>
                  <a:srgbClr val="3E6FD2"/>
                </a:solidFill>
                <a:effectLst/>
                <a:latin typeface="Verdana" pitchFamily="34" charset="0"/>
              </a:rPr>
              <a:t> stable</a:t>
            </a:r>
            <a:endParaRPr kumimoji="0" lang="fr-FR" sz="1200" b="1" i="0" u="none" strike="noStrike" cap="none" normalizeH="0" baseline="0" dirty="0" smtClean="0">
              <a:ln>
                <a:noFill/>
              </a:ln>
              <a:solidFill>
                <a:srgbClr val="3E6FD2"/>
              </a:solidFill>
              <a:effectLst/>
              <a:latin typeface="Verdana" pitchFamily="34" charset="0"/>
            </a:endParaRPr>
          </a:p>
        </p:txBody>
      </p:sp>
      <p:sp>
        <p:nvSpPr>
          <p:cNvPr id="22" name="Rounded Rectangle 21"/>
          <p:cNvSpPr/>
          <p:nvPr/>
        </p:nvSpPr>
        <p:spPr bwMode="auto">
          <a:xfrm>
            <a:off x="3214678" y="3933056"/>
            <a:ext cx="2428892" cy="1368152"/>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fr-FR" b="1" dirty="0" smtClean="0"/>
              <a:t>Gestion des f</a:t>
            </a:r>
            <a:r>
              <a:rPr kumimoji="0" lang="fr-FR" sz="1200" b="1" i="0" u="none" strike="noStrike" cap="none" normalizeH="0" baseline="0" dirty="0" smtClean="0">
                <a:ln>
                  <a:noFill/>
                </a:ln>
                <a:solidFill>
                  <a:srgbClr val="0F5494"/>
                </a:solidFill>
                <a:effectLst/>
                <a:latin typeface="Verdana" pitchFamily="34" charset="0"/>
              </a:rPr>
              <a:t>inances </a:t>
            </a:r>
            <a:r>
              <a:rPr kumimoji="0" lang="fr-FR" sz="1200" b="1" i="0" u="none" strike="noStrike" cap="none" normalizeH="0" baseline="0" dirty="0" smtClean="0">
                <a:ln>
                  <a:noFill/>
                </a:ln>
                <a:solidFill>
                  <a:srgbClr val="0F5494"/>
                </a:solidFill>
                <a:effectLst/>
                <a:latin typeface="Verdana" pitchFamily="34" charset="0"/>
              </a:rPr>
              <a:t>publiques (GFP)</a:t>
            </a:r>
            <a:endParaRPr kumimoji="0" lang="fr-FR" sz="1200" b="1" i="0" u="none" strike="noStrike" cap="none" normalizeH="0" dirty="0" smtClean="0">
              <a:ln>
                <a:noFill/>
              </a:ln>
              <a:solidFill>
                <a:srgbClr val="0F5494"/>
              </a:solidFill>
              <a:effectLst/>
              <a:latin typeface="Verdana" pitchFamily="34" charset="0"/>
            </a:endParaRPr>
          </a:p>
          <a:p>
            <a:pPr marL="3175" marR="0" indent="0" algn="ctr" defTabSz="914400" rtl="0" eaLnBrk="1" fontAlgn="base" latinLnBrk="0" hangingPunct="1">
              <a:lnSpc>
                <a:spcPct val="100000"/>
              </a:lnSpc>
              <a:spcBef>
                <a:spcPct val="0"/>
              </a:spcBef>
              <a:spcAft>
                <a:spcPct val="0"/>
              </a:spcAft>
              <a:buClrTx/>
              <a:buSzTx/>
              <a:buFontTx/>
              <a:buNone/>
              <a:tabLst/>
            </a:pPr>
            <a:endParaRPr kumimoji="0" lang="fr-FR" sz="1200" b="1" i="0" u="none" strike="noStrike" cap="none" normalizeH="0" dirty="0" smtClean="0">
              <a:ln>
                <a:noFill/>
              </a:ln>
              <a:solidFill>
                <a:srgbClr val="0F5494"/>
              </a:solidFill>
              <a:effectLst/>
              <a:latin typeface="Verdana" pitchFamily="34" charset="0"/>
            </a:endParaRPr>
          </a:p>
          <a:p>
            <a:pPr marL="3175" marR="0" indent="0" algn="ctr" defTabSz="914400" rtl="0" eaLnBrk="1" fontAlgn="base" latinLnBrk="0" hangingPunct="1">
              <a:lnSpc>
                <a:spcPct val="100000"/>
              </a:lnSpc>
              <a:spcBef>
                <a:spcPct val="0"/>
              </a:spcBef>
              <a:spcAft>
                <a:spcPct val="0"/>
              </a:spcAft>
              <a:buClrTx/>
              <a:buSzTx/>
              <a:buFontTx/>
              <a:buNone/>
              <a:tabLst/>
            </a:pPr>
            <a:r>
              <a:rPr lang="fr-FR" b="1" dirty="0" smtClean="0"/>
              <a:t> </a:t>
            </a:r>
            <a:r>
              <a:rPr lang="fr-FR" b="1" dirty="0" smtClean="0">
                <a:solidFill>
                  <a:srgbClr val="00B050"/>
                </a:solidFill>
              </a:rPr>
              <a:t>(Attention particulière sur la mobilisation des </a:t>
            </a:r>
            <a:r>
              <a:rPr lang="fr-FR" b="1" dirty="0" smtClean="0">
                <a:solidFill>
                  <a:srgbClr val="00B050"/>
                </a:solidFill>
              </a:rPr>
              <a:t>ressources financières nationales</a:t>
            </a:r>
            <a:r>
              <a:rPr kumimoji="0" lang="fr-FR" sz="1200" b="1" i="0" u="none" strike="noStrike" cap="none" normalizeH="0" dirty="0" smtClean="0">
                <a:ln>
                  <a:noFill/>
                </a:ln>
                <a:solidFill>
                  <a:srgbClr val="00B050"/>
                </a:solidFill>
                <a:effectLst/>
                <a:latin typeface="Verdana" pitchFamily="34" charset="0"/>
              </a:rPr>
              <a:t>)</a:t>
            </a:r>
            <a:endParaRPr kumimoji="0" lang="fr-FR" sz="1200" b="1" i="0" u="none" strike="noStrike" cap="none" normalizeH="0" baseline="0" dirty="0" smtClean="0">
              <a:ln>
                <a:noFill/>
              </a:ln>
              <a:solidFill>
                <a:srgbClr val="00B050"/>
              </a:solidFill>
              <a:effectLst/>
              <a:latin typeface="Verdana" pitchFamily="34" charset="0"/>
            </a:endParaRPr>
          </a:p>
        </p:txBody>
      </p:sp>
      <p:sp>
        <p:nvSpPr>
          <p:cNvPr id="23" name="Rounded Rectangle 22"/>
          <p:cNvSpPr/>
          <p:nvPr/>
        </p:nvSpPr>
        <p:spPr bwMode="auto">
          <a:xfrm>
            <a:off x="3214678" y="5373216"/>
            <a:ext cx="2428892" cy="648072"/>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endParaRPr lang="fr-FR" b="1" dirty="0" smtClean="0">
              <a:solidFill>
                <a:srgbClr val="FF3300"/>
              </a:solidFill>
            </a:endParaRPr>
          </a:p>
          <a:p>
            <a:pPr marL="3175" marR="0" indent="0" algn="ctr" defTabSz="914400" rtl="0" eaLnBrk="1" fontAlgn="base" latinLnBrk="0" hangingPunct="1">
              <a:lnSpc>
                <a:spcPct val="100000"/>
              </a:lnSpc>
              <a:spcBef>
                <a:spcPct val="0"/>
              </a:spcBef>
              <a:spcAft>
                <a:spcPct val="0"/>
              </a:spcAft>
              <a:buClrTx/>
              <a:buSzTx/>
              <a:buFontTx/>
              <a:buNone/>
              <a:tabLst/>
            </a:pPr>
            <a:r>
              <a:rPr kumimoji="0" lang="fr-FR" sz="1200" b="1" i="0" u="none" strike="noStrike" cap="none" normalizeH="0" baseline="0" dirty="0" smtClean="0">
                <a:ln>
                  <a:noFill/>
                </a:ln>
                <a:solidFill>
                  <a:srgbClr val="FF3300"/>
                </a:solidFill>
                <a:effectLst/>
                <a:latin typeface="Verdana" pitchFamily="34" charset="0"/>
              </a:rPr>
              <a:t>Transparence et </a:t>
            </a:r>
            <a:r>
              <a:rPr lang="fr-FR" b="1" dirty="0" smtClean="0">
                <a:solidFill>
                  <a:srgbClr val="FF3300"/>
                </a:solidFill>
              </a:rPr>
              <a:t>contrôle</a:t>
            </a:r>
            <a:r>
              <a:rPr kumimoji="0" lang="fr-FR" sz="1200" b="1" i="0" u="none" strike="noStrike" cap="none" normalizeH="0" dirty="0" smtClean="0">
                <a:ln>
                  <a:noFill/>
                </a:ln>
                <a:solidFill>
                  <a:srgbClr val="FF3300"/>
                </a:solidFill>
                <a:effectLst/>
                <a:latin typeface="Verdana" pitchFamily="34" charset="0"/>
              </a:rPr>
              <a:t> </a:t>
            </a:r>
            <a:r>
              <a:rPr kumimoji="0" lang="fr-FR" sz="1200" b="1" i="0" u="none" strike="noStrike" cap="none" normalizeH="0" dirty="0" smtClean="0">
                <a:ln>
                  <a:noFill/>
                </a:ln>
                <a:solidFill>
                  <a:srgbClr val="FF3300"/>
                </a:solidFill>
                <a:effectLst/>
                <a:latin typeface="Verdana" pitchFamily="34" charset="0"/>
              </a:rPr>
              <a:t>du budget</a:t>
            </a:r>
          </a:p>
          <a:p>
            <a:pPr marL="3175" marR="0" indent="0" algn="ctr" defTabSz="914400" rtl="0" eaLnBrk="1" fontAlgn="base" latinLnBrk="0" hangingPunct="1">
              <a:lnSpc>
                <a:spcPct val="100000"/>
              </a:lnSpc>
              <a:spcBef>
                <a:spcPct val="0"/>
              </a:spcBef>
              <a:spcAft>
                <a:spcPct val="0"/>
              </a:spcAft>
              <a:buClrTx/>
              <a:buSzTx/>
              <a:buFontTx/>
              <a:buNone/>
              <a:tabLst/>
            </a:pPr>
            <a:endParaRPr kumimoji="0" lang="fr-FR" sz="1200" b="1" i="0" u="none" strike="noStrike" cap="none" normalizeH="0" baseline="0" dirty="0" smtClean="0">
              <a:ln>
                <a:noFill/>
              </a:ln>
              <a:solidFill>
                <a:srgbClr val="FF3300"/>
              </a:solidFill>
              <a:effectLst/>
              <a:latin typeface="Verdana" pitchFamily="34" charset="0"/>
            </a:endParaRPr>
          </a:p>
        </p:txBody>
      </p:sp>
      <p:cxnSp>
        <p:nvCxnSpPr>
          <p:cNvPr id="29" name="Straight Arrow Connector 28"/>
          <p:cNvCxnSpPr>
            <a:stCxn id="21" idx="1"/>
          </p:cNvCxnSpPr>
          <p:nvPr/>
        </p:nvCxnSpPr>
        <p:spPr bwMode="auto">
          <a:xfrm rot="10800000">
            <a:off x="2428860" y="2928935"/>
            <a:ext cx="785818" cy="464347"/>
          </a:xfrm>
          <a:prstGeom prst="straightConnector1">
            <a:avLst/>
          </a:prstGeom>
          <a:noFill/>
          <a:ln w="25400" cap="flat" cmpd="sng" algn="ctr">
            <a:solidFill>
              <a:srgbClr val="2D5EC1"/>
            </a:solidFill>
            <a:prstDash val="solid"/>
            <a:round/>
            <a:headEnd type="none" w="med" len="med"/>
            <a:tailEnd type="arrow"/>
          </a:ln>
          <a:effectLst/>
        </p:spPr>
      </p:cxnSp>
      <p:cxnSp>
        <p:nvCxnSpPr>
          <p:cNvPr id="33" name="Straight Arrow Connector 32"/>
          <p:cNvCxnSpPr/>
          <p:nvPr/>
        </p:nvCxnSpPr>
        <p:spPr bwMode="auto">
          <a:xfrm flipV="1">
            <a:off x="5143504" y="4286256"/>
            <a:ext cx="642942" cy="2"/>
          </a:xfrm>
          <a:prstGeom prst="straightConnector1">
            <a:avLst/>
          </a:prstGeom>
          <a:noFill/>
          <a:ln w="25400" cap="flat" cmpd="sng" algn="ctr">
            <a:solidFill>
              <a:srgbClr val="2D5EC1"/>
            </a:solidFill>
            <a:prstDash val="solid"/>
            <a:round/>
            <a:headEnd type="none" w="med" len="med"/>
            <a:tailEnd type="arrow"/>
          </a:ln>
          <a:effectLst/>
        </p:spPr>
      </p:cxnSp>
      <p:sp>
        <p:nvSpPr>
          <p:cNvPr id="35" name="Right Brace 34"/>
          <p:cNvSpPr/>
          <p:nvPr/>
        </p:nvSpPr>
        <p:spPr bwMode="auto">
          <a:xfrm rot="10800000">
            <a:off x="5857884" y="1928802"/>
            <a:ext cx="285752" cy="4643470"/>
          </a:xfrm>
          <a:prstGeom prst="rightBrace">
            <a:avLst>
              <a:gd name="adj1" fmla="val 267871"/>
              <a:gd name="adj2" fmla="val 49180"/>
            </a:avLst>
          </a:prstGeom>
          <a:noFill/>
          <a:ln w="25400" cap="flat" cmpd="sng" algn="ctr">
            <a:solidFill>
              <a:srgbClr val="2D5EC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0F5494"/>
              </a:solidFill>
              <a:effectLst/>
              <a:latin typeface="Verdana" pitchFamily="34" charset="0"/>
            </a:endParaRPr>
          </a:p>
        </p:txBody>
      </p:sp>
      <p:cxnSp>
        <p:nvCxnSpPr>
          <p:cNvPr id="39" name="Straight Arrow Connector 38"/>
          <p:cNvCxnSpPr/>
          <p:nvPr/>
        </p:nvCxnSpPr>
        <p:spPr bwMode="auto">
          <a:xfrm rot="10800000">
            <a:off x="2285984" y="4643446"/>
            <a:ext cx="1143008" cy="142876"/>
          </a:xfrm>
          <a:prstGeom prst="straightConnector1">
            <a:avLst/>
          </a:prstGeom>
          <a:noFill/>
          <a:ln w="25400" cap="flat" cmpd="sng" algn="ctr">
            <a:solidFill>
              <a:srgbClr val="00B050"/>
            </a:solidFill>
            <a:prstDash val="solid"/>
            <a:round/>
            <a:headEnd type="none" w="med" len="med"/>
            <a:tailEnd type="arrow"/>
          </a:ln>
          <a:effectLst/>
        </p:spPr>
      </p:cxnSp>
      <p:cxnSp>
        <p:nvCxnSpPr>
          <p:cNvPr id="41" name="Straight Arrow Connector 40"/>
          <p:cNvCxnSpPr/>
          <p:nvPr/>
        </p:nvCxnSpPr>
        <p:spPr bwMode="auto">
          <a:xfrm rot="16200000" flipH="1">
            <a:off x="5322099" y="4822041"/>
            <a:ext cx="1071570" cy="857256"/>
          </a:xfrm>
          <a:prstGeom prst="straightConnector1">
            <a:avLst/>
          </a:prstGeom>
          <a:noFill/>
          <a:ln w="25400" cap="flat" cmpd="sng" algn="ctr">
            <a:solidFill>
              <a:srgbClr val="00B050"/>
            </a:solidFill>
            <a:prstDash val="solid"/>
            <a:round/>
            <a:headEnd type="none" w="med" len="med"/>
            <a:tailEnd type="arrow"/>
          </a:ln>
          <a:effectLst/>
        </p:spPr>
      </p:cxnSp>
      <p:cxnSp>
        <p:nvCxnSpPr>
          <p:cNvPr id="43" name="Straight Arrow Connector 42"/>
          <p:cNvCxnSpPr/>
          <p:nvPr/>
        </p:nvCxnSpPr>
        <p:spPr bwMode="auto">
          <a:xfrm>
            <a:off x="5857884" y="5214950"/>
            <a:ext cx="914400" cy="914400"/>
          </a:xfrm>
          <a:prstGeom prst="straightConnector1">
            <a:avLst/>
          </a:prstGeom>
          <a:noFill/>
          <a:ln w="9525" cap="flat" cmpd="sng" algn="ctr">
            <a:noFill/>
            <a:prstDash val="solid"/>
            <a:round/>
            <a:headEnd type="none" w="med" len="med"/>
            <a:tailEnd type="arrow"/>
          </a:ln>
          <a:effectLst/>
        </p:spPr>
      </p:cxnSp>
      <p:cxnSp>
        <p:nvCxnSpPr>
          <p:cNvPr id="45" name="Straight Arrow Connector 44"/>
          <p:cNvCxnSpPr>
            <a:stCxn id="23" idx="3"/>
          </p:cNvCxnSpPr>
          <p:nvPr/>
        </p:nvCxnSpPr>
        <p:spPr bwMode="auto">
          <a:xfrm>
            <a:off x="5643570" y="5697252"/>
            <a:ext cx="714380" cy="446392"/>
          </a:xfrm>
          <a:prstGeom prst="straightConnector1">
            <a:avLst/>
          </a:prstGeom>
          <a:noFill/>
          <a:ln w="25400" cap="flat" cmpd="sng" algn="ctr">
            <a:solidFill>
              <a:srgbClr val="FF3300"/>
            </a:solidFill>
            <a:prstDash val="solid"/>
            <a:round/>
            <a:headEnd type="none" w="med" len="med"/>
            <a:tailEnd type="arrow"/>
          </a:ln>
          <a:effectLst/>
        </p:spPr>
      </p:cxnSp>
      <p:cxnSp>
        <p:nvCxnSpPr>
          <p:cNvPr id="47" name="Straight Arrow Connector 46"/>
          <p:cNvCxnSpPr>
            <a:stCxn id="23" idx="3"/>
          </p:cNvCxnSpPr>
          <p:nvPr/>
        </p:nvCxnSpPr>
        <p:spPr bwMode="auto">
          <a:xfrm>
            <a:off x="5643570" y="5697252"/>
            <a:ext cx="642942" cy="875020"/>
          </a:xfrm>
          <a:prstGeom prst="straightConnector1">
            <a:avLst/>
          </a:prstGeom>
          <a:noFill/>
          <a:ln w="25400" cap="flat" cmpd="sng" algn="ctr">
            <a:solidFill>
              <a:srgbClr val="FF3300"/>
            </a:solidFill>
            <a:prstDash val="solid"/>
            <a:round/>
            <a:headEnd type="none" w="med" len="med"/>
            <a:tailEnd type="arrow"/>
          </a:ln>
          <a:effectLst/>
        </p:spPr>
      </p:cxnSp>
      <p:cxnSp>
        <p:nvCxnSpPr>
          <p:cNvPr id="24" name="Straight Arrow Connector 23"/>
          <p:cNvCxnSpPr/>
          <p:nvPr/>
        </p:nvCxnSpPr>
        <p:spPr bwMode="auto">
          <a:xfrm flipH="1" flipV="1">
            <a:off x="2699792" y="1772816"/>
            <a:ext cx="497786" cy="608364"/>
          </a:xfrm>
          <a:prstGeom prst="straightConnector1">
            <a:avLst/>
          </a:prstGeom>
          <a:noFill/>
          <a:ln w="25400" cap="flat" cmpd="sng" algn="ctr">
            <a:solidFill>
              <a:schemeClr val="tx1"/>
            </a:solidFill>
            <a:prstDash val="solid"/>
            <a:round/>
            <a:headEnd type="none" w="med" len="med"/>
            <a:tailEnd type="arrow"/>
          </a:ln>
          <a:effectLst/>
        </p:spPr>
      </p:cxn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8889"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algn="r"/>
            <a:r>
              <a:rPr lang="en-US" sz="1200" b="0"/>
              <a:t>Running Head 12-Point Plain, Title Case</a:t>
            </a:r>
          </a:p>
        </p:txBody>
      </p:sp>
      <p:graphicFrame>
        <p:nvGraphicFramePr>
          <p:cNvPr id="10" name="Group 5"/>
          <p:cNvGraphicFramePr>
            <a:graphicFrameLocks noGrp="1"/>
          </p:cNvGraphicFramePr>
          <p:nvPr/>
        </p:nvGraphicFramePr>
        <p:xfrm>
          <a:off x="394841" y="1936698"/>
          <a:ext cx="4033143" cy="4588646"/>
        </p:xfrm>
        <a:graphic>
          <a:graphicData uri="http://schemas.openxmlformats.org/drawingml/2006/table">
            <a:tbl>
              <a:tblPr/>
              <a:tblGrid>
                <a:gridCol w="4033143"/>
              </a:tblGrid>
              <a:tr h="459609">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fr-BE" sz="1600" b="1" i="0" u="none" strike="noStrike" cap="none" normalizeH="0" baseline="0" smtClean="0">
                          <a:ln>
                            <a:noFill/>
                          </a:ln>
                          <a:solidFill>
                            <a:schemeClr val="bg1"/>
                          </a:solidFill>
                          <a:effectLst/>
                          <a:latin typeface="+mn-lt"/>
                          <a:cs typeface="Arial" charset="0"/>
                        </a:rPr>
                        <a:t>Pertinence de la stratégie de réforme</a:t>
                      </a:r>
                      <a:endParaRPr kumimoji="0" lang="fr-BE" sz="1600" b="1" i="0" u="none" strike="noStrike" cap="none" normalizeH="0" baseline="0" dirty="0" smtClean="0">
                        <a:ln>
                          <a:noFill/>
                        </a:ln>
                        <a:solidFill>
                          <a:schemeClr val="bg1"/>
                        </a:solidFill>
                        <a:effectLst/>
                        <a:latin typeface="+mn-lt"/>
                        <a:cs typeface="Arial" charset="0"/>
                      </a:endParaRP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tr>
              <a:tr h="4005734">
                <a:tc>
                  <a:txBody>
                    <a:bodyPr/>
                    <a:lstStyle/>
                    <a:p>
                      <a:pPr marL="0" marR="0" lvl="0" indent="0" algn="l" defTabSz="966788" rtl="0" eaLnBrk="0" fontAlgn="base" latinLnBrk="0" hangingPunct="0">
                        <a:lnSpc>
                          <a:spcPct val="120000"/>
                        </a:lnSpc>
                        <a:spcBef>
                          <a:spcPct val="50000"/>
                        </a:spcBef>
                        <a:spcAft>
                          <a:spcPct val="0"/>
                        </a:spcAft>
                        <a:buClr>
                          <a:srgbClr val="0F5494"/>
                        </a:buClr>
                        <a:buSzTx/>
                        <a:buFont typeface="Wingdings" pitchFamily="2" charset="2"/>
                        <a:buChar char="§"/>
                        <a:tabLst/>
                        <a:defRPr/>
                      </a:pPr>
                      <a:r>
                        <a:rPr kumimoji="0" lang="fr-BE" sz="1600" b="1" i="0" u="none" strike="noStrike" kern="1200" cap="none" normalizeH="0" baseline="0" dirty="0" smtClean="0">
                          <a:ln>
                            <a:noFill/>
                          </a:ln>
                          <a:solidFill>
                            <a:srgbClr val="0F5494"/>
                          </a:solidFill>
                          <a:effectLst/>
                          <a:latin typeface="+mn-lt"/>
                          <a:ea typeface="+mn-ea"/>
                          <a:cs typeface="Arial" charset="0"/>
                        </a:rPr>
                        <a:t>  Quels sont les objectifs et les cibles?</a:t>
                      </a:r>
                    </a:p>
                    <a:p>
                      <a:pPr marL="0" marR="0" lvl="0" indent="0" algn="l" defTabSz="966788" rtl="0" eaLnBrk="0" fontAlgn="base" latinLnBrk="0" hangingPunct="0">
                        <a:lnSpc>
                          <a:spcPct val="120000"/>
                        </a:lnSpc>
                        <a:spcBef>
                          <a:spcPct val="50000"/>
                        </a:spcBef>
                        <a:spcAft>
                          <a:spcPct val="0"/>
                        </a:spcAft>
                        <a:buClr>
                          <a:srgbClr val="0F5494"/>
                        </a:buClr>
                        <a:buSzTx/>
                        <a:buFont typeface="Wingdings" pitchFamily="2" charset="2"/>
                        <a:buChar char="§"/>
                        <a:tabLst/>
                        <a:defRPr/>
                      </a:pPr>
                      <a:r>
                        <a:rPr kumimoji="0" lang="fr-BE" sz="1600" b="1" i="0" u="none" strike="noStrike" kern="1200" cap="none" normalizeH="0" baseline="0" dirty="0" smtClean="0">
                          <a:ln>
                            <a:noFill/>
                          </a:ln>
                          <a:solidFill>
                            <a:srgbClr val="0F5494"/>
                          </a:solidFill>
                          <a:effectLst/>
                          <a:latin typeface="+mn-lt"/>
                          <a:ea typeface="+mn-ea"/>
                          <a:cs typeface="Arial" charset="0"/>
                        </a:rPr>
                        <a:t>  </a:t>
                      </a:r>
                      <a:r>
                        <a:rPr kumimoji="0" lang="fr-BE" sz="1600" b="1" i="0" u="none" strike="noStrike" kern="1200" cap="none" normalizeH="0" baseline="0" noProof="0" dirty="0" smtClean="0">
                          <a:ln>
                            <a:noFill/>
                          </a:ln>
                          <a:solidFill>
                            <a:srgbClr val="0F5494"/>
                          </a:solidFill>
                          <a:effectLst/>
                          <a:latin typeface="+mn-lt"/>
                          <a:ea typeface="+mn-ea"/>
                          <a:cs typeface="Arial" charset="0"/>
                        </a:rPr>
                        <a:t>Les principales faiblesses sont-elles abordées ?</a:t>
                      </a:r>
                    </a:p>
                    <a:p>
                      <a:pPr marL="0" marR="0" lvl="0" indent="0" algn="l" defTabSz="966788" rtl="0" eaLnBrk="0" fontAlgn="base" latinLnBrk="0" hangingPunct="0">
                        <a:lnSpc>
                          <a:spcPct val="120000"/>
                        </a:lnSpc>
                        <a:spcBef>
                          <a:spcPct val="50000"/>
                        </a:spcBef>
                        <a:spcAft>
                          <a:spcPct val="0"/>
                        </a:spcAft>
                        <a:buClr>
                          <a:srgbClr val="0F5494"/>
                        </a:buClr>
                        <a:buSzTx/>
                        <a:buFont typeface="Wingdings" pitchFamily="2" charset="2"/>
                        <a:buChar char="§"/>
                        <a:tabLst/>
                        <a:defRPr/>
                      </a:pPr>
                      <a:r>
                        <a:rPr kumimoji="0" lang="fr-BE" sz="1600" b="1" i="0" u="none" strike="noStrike" kern="1200" cap="none" normalizeH="0" baseline="0" dirty="0" smtClean="0">
                          <a:ln>
                            <a:noFill/>
                          </a:ln>
                          <a:solidFill>
                            <a:srgbClr val="0F5494"/>
                          </a:solidFill>
                          <a:effectLst/>
                          <a:latin typeface="+mn-lt"/>
                          <a:ea typeface="+mn-ea"/>
                          <a:cs typeface="Arial" charset="0"/>
                        </a:rPr>
                        <a:t> </a:t>
                      </a:r>
                      <a:r>
                        <a:rPr kumimoji="0" lang="fr-BE" sz="1600" b="1" i="0" u="none" strike="noStrike" kern="1200" cap="none" normalizeH="0" baseline="0" noProof="0" dirty="0" smtClean="0">
                          <a:ln>
                            <a:noFill/>
                          </a:ln>
                          <a:solidFill>
                            <a:srgbClr val="0F5494"/>
                          </a:solidFill>
                          <a:effectLst/>
                          <a:latin typeface="+mn-lt"/>
                          <a:ea typeface="+mn-ea"/>
                          <a:cs typeface="Arial" charset="0"/>
                        </a:rPr>
                        <a:t>Les objectifs et les cibles peuvent-ils être suivis ?</a:t>
                      </a:r>
                    </a:p>
                    <a:p>
                      <a:pPr marL="0" marR="0" lvl="0" indent="0" algn="l" defTabSz="966788" rtl="0" eaLnBrk="0" fontAlgn="base" latinLnBrk="0" hangingPunct="0">
                        <a:lnSpc>
                          <a:spcPct val="120000"/>
                        </a:lnSpc>
                        <a:spcBef>
                          <a:spcPct val="50000"/>
                        </a:spcBef>
                        <a:spcAft>
                          <a:spcPct val="0"/>
                        </a:spcAft>
                        <a:buClr>
                          <a:srgbClr val="0F5494"/>
                        </a:buClr>
                        <a:buSzTx/>
                        <a:buFont typeface="Wingdings" pitchFamily="2" charset="2"/>
                        <a:buChar char="§"/>
                        <a:tabLst/>
                        <a:defRPr/>
                      </a:pPr>
                      <a:endParaRPr kumimoji="0" lang="fr-BE" sz="1600" b="1" i="0" u="none" strike="noStrike" kern="1200" cap="none" normalizeH="0" baseline="0" dirty="0" smtClean="0">
                        <a:ln>
                          <a:noFill/>
                        </a:ln>
                        <a:solidFill>
                          <a:srgbClr val="0F5494"/>
                        </a:solidFill>
                        <a:effectLst/>
                        <a:latin typeface="+mn-lt"/>
                        <a:ea typeface="+mn-ea"/>
                        <a:cs typeface="Arial" charset="0"/>
                      </a:endParaRPr>
                    </a:p>
                    <a:p>
                      <a:pPr marL="0" marR="0" lvl="0" indent="0" algn="l" defTabSz="966788" rtl="0" eaLnBrk="0" fontAlgn="base" latinLnBrk="0" hangingPunct="0">
                        <a:lnSpc>
                          <a:spcPct val="150000"/>
                        </a:lnSpc>
                        <a:spcBef>
                          <a:spcPct val="50000"/>
                        </a:spcBef>
                        <a:spcAft>
                          <a:spcPct val="0"/>
                        </a:spcAft>
                        <a:buClr>
                          <a:srgbClr val="0F5494"/>
                        </a:buClr>
                        <a:buSzTx/>
                        <a:buFont typeface="Wingdings" pitchFamily="2" charset="2"/>
                        <a:buNone/>
                        <a:tabLst/>
                      </a:pPr>
                      <a:endParaRPr kumimoji="0" lang="fr-BE" sz="1600" b="1" i="0" u="none" strike="noStrike" kern="1200" cap="none" normalizeH="0" baseline="0" dirty="0" smtClean="0">
                        <a:ln>
                          <a:noFill/>
                        </a:ln>
                        <a:solidFill>
                          <a:srgbClr val="0F5494"/>
                        </a:solidFill>
                        <a:effectLst/>
                        <a:latin typeface="+mj-lt"/>
                        <a:ea typeface="+mn-ea"/>
                        <a:cs typeface="Arial" charset="0"/>
                      </a:endParaRP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graphicFrame>
        <p:nvGraphicFramePr>
          <p:cNvPr id="11" name="Group 5"/>
          <p:cNvGraphicFramePr>
            <a:graphicFrameLocks noGrp="1"/>
          </p:cNvGraphicFramePr>
          <p:nvPr/>
        </p:nvGraphicFramePr>
        <p:xfrm>
          <a:off x="4716016" y="1916832"/>
          <a:ext cx="4104456" cy="4677120"/>
        </p:xfrm>
        <a:graphic>
          <a:graphicData uri="http://schemas.openxmlformats.org/drawingml/2006/table">
            <a:tbl>
              <a:tblPr/>
              <a:tblGrid>
                <a:gridCol w="4104456"/>
              </a:tblGrid>
              <a:tr h="417782">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fr-BE" sz="1600" b="1" i="0" u="none" strike="noStrike" cap="none" normalizeH="0" baseline="0" noProof="0" smtClean="0">
                          <a:ln>
                            <a:noFill/>
                          </a:ln>
                          <a:solidFill>
                            <a:schemeClr val="bg1"/>
                          </a:solidFill>
                          <a:effectLst/>
                          <a:latin typeface="+mn-lt"/>
                          <a:cs typeface="Arial" charset="0"/>
                        </a:rPr>
                        <a:t>Credibilité de la réforme</a:t>
                      </a:r>
                    </a:p>
                    <a:p>
                      <a:pPr marL="0" marR="0" lvl="0" indent="0" algn="ctr" defTabSz="966788" rtl="0" eaLnBrk="0" fontAlgn="base" latinLnBrk="0" hangingPunct="0">
                        <a:lnSpc>
                          <a:spcPct val="90000"/>
                        </a:lnSpc>
                        <a:spcBef>
                          <a:spcPct val="0"/>
                        </a:spcBef>
                        <a:spcAft>
                          <a:spcPct val="0"/>
                        </a:spcAft>
                        <a:buClrTx/>
                        <a:buSzTx/>
                        <a:buFontTx/>
                        <a:buNone/>
                        <a:tabLst/>
                      </a:pPr>
                      <a:endParaRPr kumimoji="0" lang="fr-BE" sz="1600" b="1" i="0" u="none" strike="noStrike" cap="none" normalizeH="0" baseline="0" noProof="0" smtClean="0">
                        <a:ln>
                          <a:noFill/>
                        </a:ln>
                        <a:solidFill>
                          <a:schemeClr val="bg1"/>
                        </a:solidFill>
                        <a:effectLst/>
                        <a:latin typeface="+mn-lt"/>
                        <a:cs typeface="Arial" charset="0"/>
                      </a:endParaRP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tr>
              <a:tr h="2608959">
                <a:tc>
                  <a:txBody>
                    <a:bodyPr/>
                    <a:lstStyle/>
                    <a:p>
                      <a:pPr marL="0" lvl="0" indent="0" eaLnBrk="1" hangingPunct="1">
                        <a:lnSpc>
                          <a:spcPct val="100000"/>
                        </a:lnSpc>
                        <a:spcBef>
                          <a:spcPct val="0"/>
                        </a:spcBef>
                        <a:spcAft>
                          <a:spcPts val="0"/>
                        </a:spcAft>
                        <a:buFontTx/>
                        <a:buNone/>
                        <a:defRPr/>
                      </a:pPr>
                      <a:r>
                        <a:rPr kumimoji="0" lang="fr-BE" sz="1600" b="1" i="0" u="none" strike="noStrike" kern="1200" cap="none" normalizeH="0" baseline="0" noProof="0" dirty="0" smtClean="0">
                          <a:ln>
                            <a:noFill/>
                          </a:ln>
                          <a:solidFill>
                            <a:srgbClr val="0F5494"/>
                          </a:solidFill>
                          <a:effectLst/>
                          <a:latin typeface="+mn-lt"/>
                          <a:ea typeface="+mn-ea"/>
                          <a:cs typeface="Arial" charset="0"/>
                        </a:rPr>
                        <a:t>Pertinence des </a:t>
                      </a:r>
                      <a:endParaRPr lang="fr-BE" sz="2400" b="0" noProof="0" dirty="0" smtClean="0">
                        <a:solidFill>
                          <a:schemeClr val="accent6"/>
                        </a:solidFill>
                      </a:endParaRPr>
                    </a:p>
                    <a:p>
                      <a:pPr marL="0" marR="0" lvl="0" indent="0" algn="l" defTabSz="966788" rtl="0" eaLnBrk="0" fontAlgn="base" latinLnBrk="0" hangingPunct="0">
                        <a:lnSpc>
                          <a:spcPct val="100000"/>
                        </a:lnSpc>
                        <a:spcBef>
                          <a:spcPct val="50000"/>
                        </a:spcBef>
                        <a:spcAft>
                          <a:spcPct val="0"/>
                        </a:spcAft>
                        <a:buClr>
                          <a:srgbClr val="0F5494"/>
                        </a:buClr>
                        <a:buSzTx/>
                        <a:buFont typeface="Wingdings" pitchFamily="2" charset="2"/>
                        <a:buChar char="§"/>
                        <a:tabLst/>
                        <a:defRPr/>
                      </a:pPr>
                      <a:r>
                        <a:rPr kumimoji="0" lang="fr-BE" sz="1600" b="1" i="0" u="none" strike="noStrike" kern="1200" cap="none" normalizeH="0" baseline="0" noProof="0" dirty="0" smtClean="0">
                          <a:ln>
                            <a:noFill/>
                          </a:ln>
                          <a:solidFill>
                            <a:srgbClr val="0F5494"/>
                          </a:solidFill>
                          <a:effectLst/>
                          <a:latin typeface="+mn-lt"/>
                          <a:ea typeface="+mn-ea"/>
                          <a:cs typeface="Arial" charset="0"/>
                        </a:rPr>
                        <a:t>actions proposées au regard des objectifs</a:t>
                      </a:r>
                    </a:p>
                    <a:p>
                      <a:pPr marL="0" marR="0" lvl="0" indent="0" algn="l" defTabSz="966788" rtl="0" eaLnBrk="0" fontAlgn="base" latinLnBrk="0" hangingPunct="0">
                        <a:lnSpc>
                          <a:spcPct val="100000"/>
                        </a:lnSpc>
                        <a:spcBef>
                          <a:spcPct val="50000"/>
                        </a:spcBef>
                        <a:spcAft>
                          <a:spcPct val="0"/>
                        </a:spcAft>
                        <a:buClr>
                          <a:srgbClr val="0F5494"/>
                        </a:buClr>
                        <a:buSzTx/>
                        <a:buFont typeface="Wingdings" pitchFamily="2" charset="2"/>
                        <a:buChar char="§"/>
                        <a:tabLst/>
                        <a:defRPr/>
                      </a:pPr>
                      <a:r>
                        <a:rPr kumimoji="0" lang="fr-BE" sz="1600" b="1" i="0" u="none" strike="noStrike" kern="1200" cap="none" normalizeH="0" baseline="0" noProof="0" dirty="0" smtClean="0">
                          <a:ln>
                            <a:noFill/>
                          </a:ln>
                          <a:solidFill>
                            <a:srgbClr val="0F5494"/>
                          </a:solidFill>
                          <a:effectLst/>
                          <a:latin typeface="+mn-lt"/>
                          <a:ea typeface="+mn-ea"/>
                          <a:cs typeface="Arial" charset="0"/>
                        </a:rPr>
                        <a:t>séquençage des actions</a:t>
                      </a:r>
                    </a:p>
                    <a:p>
                      <a:pPr marL="0" marR="0" lvl="0" indent="0" algn="l" defTabSz="966788" rtl="0" eaLnBrk="0" fontAlgn="base" latinLnBrk="0" hangingPunct="0">
                        <a:lnSpc>
                          <a:spcPct val="100000"/>
                        </a:lnSpc>
                        <a:spcBef>
                          <a:spcPct val="50000"/>
                        </a:spcBef>
                        <a:spcAft>
                          <a:spcPct val="0"/>
                        </a:spcAft>
                        <a:buClr>
                          <a:srgbClr val="0F5494"/>
                        </a:buClr>
                        <a:buSzTx/>
                        <a:buFont typeface="Wingdings" pitchFamily="2" charset="2"/>
                        <a:buChar char="§"/>
                        <a:tabLst/>
                        <a:defRPr/>
                      </a:pPr>
                      <a:r>
                        <a:rPr kumimoji="0" lang="fr-BE" sz="1600" b="1" i="0" u="none" strike="noStrike" kern="1200" cap="none" normalizeH="0" baseline="0" noProof="0" dirty="0" smtClean="0">
                          <a:ln>
                            <a:noFill/>
                          </a:ln>
                          <a:solidFill>
                            <a:srgbClr val="0F5494"/>
                          </a:solidFill>
                          <a:effectLst/>
                          <a:latin typeface="+mn-lt"/>
                          <a:ea typeface="+mn-ea"/>
                          <a:cs typeface="Arial" charset="0"/>
                        </a:rPr>
                        <a:t>dispositifs institutionnels</a:t>
                      </a:r>
                    </a:p>
                    <a:p>
                      <a:pPr marL="0" marR="0" lvl="0" indent="0" algn="l" defTabSz="966788" rtl="0" eaLnBrk="0" fontAlgn="base" latinLnBrk="0" hangingPunct="0">
                        <a:lnSpc>
                          <a:spcPct val="100000"/>
                        </a:lnSpc>
                        <a:spcBef>
                          <a:spcPct val="50000"/>
                        </a:spcBef>
                        <a:spcAft>
                          <a:spcPct val="0"/>
                        </a:spcAft>
                        <a:buClr>
                          <a:srgbClr val="0F5494"/>
                        </a:buClr>
                        <a:buSzTx/>
                        <a:buFont typeface="Wingdings" pitchFamily="2" charset="2"/>
                        <a:buChar char="§"/>
                        <a:tabLst/>
                        <a:defRPr/>
                      </a:pPr>
                      <a:r>
                        <a:rPr kumimoji="0" lang="fr-BE" sz="1600" b="1" i="0" u="none" strike="noStrike" kern="1200" cap="none" normalizeH="0" baseline="0" noProof="0" dirty="0" smtClean="0">
                          <a:ln>
                            <a:noFill/>
                          </a:ln>
                          <a:solidFill>
                            <a:srgbClr val="0F5494"/>
                          </a:solidFill>
                          <a:effectLst/>
                          <a:latin typeface="+mn-lt"/>
                          <a:ea typeface="+mn-ea"/>
                          <a:cs typeface="Arial" charset="0"/>
                        </a:rPr>
                        <a:t>budget</a:t>
                      </a:r>
                    </a:p>
                    <a:p>
                      <a:pPr marL="0" marR="0" lvl="0" indent="0" algn="l" defTabSz="966788" rtl="0" eaLnBrk="0" fontAlgn="base" latinLnBrk="0" hangingPunct="0">
                        <a:lnSpc>
                          <a:spcPct val="100000"/>
                        </a:lnSpc>
                        <a:spcBef>
                          <a:spcPct val="50000"/>
                        </a:spcBef>
                        <a:spcAft>
                          <a:spcPct val="0"/>
                        </a:spcAft>
                        <a:buClr>
                          <a:srgbClr val="0F5494"/>
                        </a:buClr>
                        <a:buSzTx/>
                        <a:buFont typeface="Wingdings" pitchFamily="2" charset="2"/>
                        <a:buChar char="§"/>
                        <a:tabLst/>
                        <a:defRPr/>
                      </a:pPr>
                      <a:r>
                        <a:rPr kumimoji="0" lang="fr-BE" sz="1600" b="1" i="0" u="none" strike="noStrike" kern="1200" cap="none" normalizeH="0" baseline="0" noProof="0" dirty="0" smtClean="0">
                          <a:ln>
                            <a:noFill/>
                          </a:ln>
                          <a:solidFill>
                            <a:srgbClr val="0F5494"/>
                          </a:solidFill>
                          <a:effectLst/>
                          <a:latin typeface="+mn-lt"/>
                          <a:ea typeface="+mn-ea"/>
                          <a:cs typeface="Arial" charset="0"/>
                        </a:rPr>
                        <a:t>engagement politique</a:t>
                      </a:r>
                    </a:p>
                    <a:p>
                      <a:pPr marL="0" marR="0" lvl="0" indent="0" algn="l" defTabSz="966788" rtl="0" eaLnBrk="0" fontAlgn="base" latinLnBrk="0" hangingPunct="0">
                        <a:lnSpc>
                          <a:spcPct val="100000"/>
                        </a:lnSpc>
                        <a:spcBef>
                          <a:spcPct val="50000"/>
                        </a:spcBef>
                        <a:spcAft>
                          <a:spcPct val="0"/>
                        </a:spcAft>
                        <a:buClr>
                          <a:srgbClr val="0F5494"/>
                        </a:buClr>
                        <a:buSzTx/>
                        <a:buFont typeface="Wingdings" pitchFamily="2" charset="2"/>
                        <a:buChar char="§"/>
                        <a:tabLst/>
                        <a:defRPr/>
                      </a:pPr>
                      <a:r>
                        <a:rPr kumimoji="0" lang="fr-BE" sz="1600" b="1" i="0" u="none" strike="noStrike" kern="1200" cap="none" normalizeH="0" baseline="0" noProof="0" dirty="0" smtClean="0">
                          <a:ln>
                            <a:noFill/>
                          </a:ln>
                          <a:solidFill>
                            <a:srgbClr val="0F5494"/>
                          </a:solidFill>
                          <a:effectLst/>
                          <a:latin typeface="+mn-lt"/>
                          <a:ea typeface="+mn-ea"/>
                          <a:cs typeface="Arial" charset="0"/>
                        </a:rPr>
                        <a:t>antécédents des actions passées</a:t>
                      </a:r>
                    </a:p>
                    <a:p>
                      <a:pPr marL="0" marR="0" lvl="0" indent="0" algn="l" defTabSz="966788" rtl="0" eaLnBrk="0" fontAlgn="base" latinLnBrk="0" hangingPunct="0">
                        <a:lnSpc>
                          <a:spcPct val="100000"/>
                        </a:lnSpc>
                        <a:spcBef>
                          <a:spcPct val="50000"/>
                        </a:spcBef>
                        <a:spcAft>
                          <a:spcPct val="0"/>
                        </a:spcAft>
                        <a:buClr>
                          <a:srgbClr val="0F5494"/>
                        </a:buClr>
                        <a:buSzTx/>
                        <a:buFont typeface="Wingdings" pitchFamily="2" charset="2"/>
                        <a:buChar char="§"/>
                        <a:tabLst/>
                        <a:defRPr/>
                      </a:pPr>
                      <a:r>
                        <a:rPr kumimoji="0" lang="fr-BE" sz="1600" b="1" i="0" u="none" strike="noStrike" kern="1200" cap="none" normalizeH="0" baseline="0" noProof="0" dirty="0" smtClean="0">
                          <a:ln>
                            <a:noFill/>
                          </a:ln>
                          <a:solidFill>
                            <a:srgbClr val="0F5494"/>
                          </a:solidFill>
                          <a:effectLst/>
                          <a:latin typeface="+mn-lt"/>
                          <a:ea typeface="+mn-ea"/>
                          <a:cs typeface="Arial" charset="0"/>
                        </a:rPr>
                        <a:t>le plan d’action est-il réaliste ?</a:t>
                      </a:r>
                    </a:p>
                    <a:p>
                      <a:pPr marL="0" marR="0" lvl="0" indent="0" algn="l" defTabSz="966788" rtl="0" eaLnBrk="0" fontAlgn="base" latinLnBrk="0" hangingPunct="0">
                        <a:lnSpc>
                          <a:spcPct val="100000"/>
                        </a:lnSpc>
                        <a:spcBef>
                          <a:spcPct val="50000"/>
                        </a:spcBef>
                        <a:spcAft>
                          <a:spcPct val="0"/>
                        </a:spcAft>
                        <a:buClr>
                          <a:srgbClr val="0F5494"/>
                        </a:buClr>
                        <a:buSzTx/>
                        <a:buFont typeface="Wingdings" pitchFamily="2" charset="2"/>
                        <a:buChar char="§"/>
                        <a:tabLst/>
                        <a:defRPr/>
                      </a:pPr>
                      <a:r>
                        <a:rPr kumimoji="0" lang="fr-BE" sz="1600" b="1" i="0" u="none" strike="noStrike" kern="1200" cap="none" normalizeH="0" baseline="0" noProof="0" dirty="0" smtClean="0">
                          <a:ln>
                            <a:noFill/>
                          </a:ln>
                          <a:solidFill>
                            <a:srgbClr val="0F5494"/>
                          </a:solidFill>
                          <a:effectLst/>
                          <a:latin typeface="+mn-lt"/>
                          <a:ea typeface="+mn-ea"/>
                          <a:cs typeface="Arial" charset="0"/>
                        </a:rPr>
                        <a:t>lutte contre la corruption et la fraude </a:t>
                      </a:r>
                    </a:p>
                    <a:p>
                      <a:pPr marL="0" marR="0" lvl="0" indent="0" algn="l" defTabSz="966788" rtl="0" eaLnBrk="0" fontAlgn="base" latinLnBrk="0" hangingPunct="0">
                        <a:lnSpc>
                          <a:spcPct val="120000"/>
                        </a:lnSpc>
                        <a:spcBef>
                          <a:spcPts val="30"/>
                        </a:spcBef>
                        <a:spcAft>
                          <a:spcPct val="0"/>
                        </a:spcAft>
                        <a:buClr>
                          <a:srgbClr val="0F5494"/>
                        </a:buClr>
                        <a:buSzTx/>
                        <a:buFont typeface="Wingdings" pitchFamily="2" charset="2"/>
                        <a:buNone/>
                        <a:tabLst/>
                        <a:defRPr/>
                      </a:pPr>
                      <a:endParaRPr kumimoji="0" lang="fr-BE" sz="1600" b="1" i="0" u="none" strike="noStrike" kern="1200" cap="none" normalizeH="0" baseline="0" noProof="0" dirty="0">
                        <a:ln>
                          <a:noFill/>
                        </a:ln>
                        <a:solidFill>
                          <a:srgbClr val="0F5494"/>
                        </a:solidFill>
                        <a:effectLst/>
                        <a:latin typeface="+mn-lt"/>
                        <a:ea typeface="+mn-ea"/>
                        <a:cs typeface="Arial" charset="0"/>
                      </a:endParaRP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sp>
        <p:nvSpPr>
          <p:cNvPr id="13" name="Rectangle 12"/>
          <p:cNvSpPr/>
          <p:nvPr/>
        </p:nvSpPr>
        <p:spPr bwMode="auto">
          <a:xfrm>
            <a:off x="899592" y="2204864"/>
            <a:ext cx="3600400" cy="50405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15" name="TextBox 14"/>
          <p:cNvSpPr txBox="1"/>
          <p:nvPr/>
        </p:nvSpPr>
        <p:spPr>
          <a:xfrm>
            <a:off x="467544" y="1268760"/>
            <a:ext cx="8208912" cy="480131"/>
          </a:xfrm>
          <a:prstGeom prst="rect">
            <a:avLst/>
          </a:prstGeom>
          <a:noFill/>
          <a:ln>
            <a:noFill/>
          </a:ln>
        </p:spPr>
        <p:txBody>
          <a:bodyPr wrap="square" rtlCol="0">
            <a:spAutoFit/>
          </a:bodyPr>
          <a:lstStyle/>
          <a:p>
            <a:pPr marL="117475" indent="-117475" algn="ctr" defTabSz="966788" eaLnBrk="0" hangingPunct="0">
              <a:lnSpc>
                <a:spcPct val="90000"/>
              </a:lnSpc>
              <a:spcBef>
                <a:spcPct val="50000"/>
              </a:spcBef>
              <a:buClr>
                <a:srgbClr val="0F5494"/>
              </a:buClr>
            </a:pPr>
            <a:r>
              <a:rPr lang="fr-BE" sz="2800" b="1" dirty="0" smtClean="0">
                <a:latin typeface="+mj-lt"/>
                <a:cs typeface="Arial" charset="0"/>
              </a:rPr>
              <a:t>Evaluation de l’éligibilité</a:t>
            </a:r>
            <a:endParaRPr lang="en-GB" sz="2800" b="1" dirty="0" smtClean="0">
              <a:solidFill>
                <a:srgbClr val="C00000"/>
              </a:solidFill>
              <a:latin typeface="+mj-lt"/>
              <a:cs typeface="Arial" charset="0"/>
            </a:endParaRPr>
          </a:p>
        </p:txBody>
      </p:sp>
      <p:sp>
        <p:nvSpPr>
          <p:cNvPr id="16" name="Down Arrow 15"/>
          <p:cNvSpPr/>
          <p:nvPr/>
        </p:nvSpPr>
        <p:spPr bwMode="auto">
          <a:xfrm>
            <a:off x="2411760" y="2780928"/>
            <a:ext cx="3744416" cy="720080"/>
          </a:xfrm>
          <a:prstGeom prst="downArrow">
            <a:avLst>
              <a:gd name="adj1" fmla="val 50000"/>
              <a:gd name="adj2" fmla="val 69400"/>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17" name="Down Arrow 16"/>
          <p:cNvSpPr/>
          <p:nvPr/>
        </p:nvSpPr>
        <p:spPr bwMode="auto">
          <a:xfrm>
            <a:off x="3347864" y="2708920"/>
            <a:ext cx="2088232" cy="978408"/>
          </a:xfrm>
          <a:prstGeom prst="downArrow">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smtClean="0">
              <a:ln>
                <a:noFill/>
              </a:ln>
              <a:solidFill>
                <a:schemeClr val="tx1"/>
              </a:solidFill>
              <a:effectLst/>
              <a:latin typeface="Verdana" pitchFamily="34" charset="0"/>
            </a:endParaRPr>
          </a:p>
        </p:txBody>
      </p:sp>
      <p:sp>
        <p:nvSpPr>
          <p:cNvPr id="12" name="Slide Number Placeholder 3"/>
          <p:cNvSpPr>
            <a:spLocks noGrp="1"/>
          </p:cNvSpPr>
          <p:nvPr>
            <p:ph type="sldNum" sz="quarter" idx="12"/>
          </p:nvPr>
        </p:nvSpPr>
        <p:spPr>
          <a:xfrm>
            <a:off x="6588224" y="6381750"/>
            <a:ext cx="2133600" cy="476250"/>
          </a:xfrm>
        </p:spPr>
        <p:txBody>
          <a:bodyPr/>
          <a:lstStyle/>
          <a:p>
            <a:fld id="{37B83C0C-BC65-4367-9B8A-060D4801009D}" type="slidenum">
              <a:rPr lang="en-GB" smtClean="0"/>
              <a:pPr/>
              <a:t>30</a:t>
            </a:fld>
            <a:endParaRPr lang="en-GB"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95288" y="1339850"/>
            <a:ext cx="8229600" cy="576263"/>
          </a:xfrm>
        </p:spPr>
        <p:txBody>
          <a:bodyPr/>
          <a:lstStyle/>
          <a:p>
            <a:pPr indent="0" eaLnBrk="1" hangingPunct="1"/>
            <a:r>
              <a:rPr lang="fr-FR" sz="2600" noProof="0" dirty="0" smtClean="0"/>
              <a:t>Séquence des actions de réforme du GFP</a:t>
            </a:r>
          </a:p>
        </p:txBody>
      </p:sp>
      <p:sp>
        <p:nvSpPr>
          <p:cNvPr id="17411" name="Rectangle 3"/>
          <p:cNvSpPr>
            <a:spLocks noGrp="1" noChangeArrowheads="1"/>
          </p:cNvSpPr>
          <p:nvPr>
            <p:ph type="body" idx="1"/>
          </p:nvPr>
        </p:nvSpPr>
        <p:spPr>
          <a:xfrm>
            <a:off x="539750" y="1916113"/>
            <a:ext cx="8229600" cy="4105275"/>
          </a:xfrm>
        </p:spPr>
        <p:txBody>
          <a:bodyPr/>
          <a:lstStyle/>
          <a:p>
            <a:pPr marL="933450" lvl="1" indent="-476250">
              <a:lnSpc>
                <a:spcPct val="130000"/>
              </a:lnSpc>
              <a:spcBef>
                <a:spcPct val="0"/>
              </a:spcBef>
              <a:spcAft>
                <a:spcPts val="0"/>
              </a:spcAft>
              <a:buFont typeface="Wingdings" pitchFamily="2" charset="2"/>
              <a:buChar char="§"/>
              <a:defRPr/>
            </a:pPr>
            <a:r>
              <a:rPr lang="fr-FR" sz="2200" b="0" noProof="0" dirty="0" smtClean="0">
                <a:solidFill>
                  <a:schemeClr val="accent6"/>
                </a:solidFill>
              </a:rPr>
              <a:t>La crédibilité et le succès de la réforme requièrent une priorisation et un phasage séquentiel;</a:t>
            </a:r>
          </a:p>
          <a:p>
            <a:pPr marL="933450" lvl="1" indent="-476250" eaLnBrk="1" hangingPunct="1">
              <a:lnSpc>
                <a:spcPct val="130000"/>
              </a:lnSpc>
              <a:spcBef>
                <a:spcPct val="0"/>
              </a:spcBef>
              <a:spcAft>
                <a:spcPts val="0"/>
              </a:spcAft>
              <a:buFont typeface="Wingdings" pitchFamily="2" charset="2"/>
              <a:buChar char="§"/>
              <a:defRPr/>
            </a:pPr>
            <a:r>
              <a:rPr lang="fr-FR" sz="2200" b="0" noProof="0" dirty="0" smtClean="0">
                <a:solidFill>
                  <a:schemeClr val="accent6"/>
                </a:solidFill>
              </a:rPr>
              <a:t>en premier lieu, les bases (pas nécessairement les éléments les plus faibles);</a:t>
            </a:r>
          </a:p>
          <a:p>
            <a:pPr marL="933450" lvl="1" indent="-476250" eaLnBrk="1" hangingPunct="1">
              <a:lnSpc>
                <a:spcPct val="130000"/>
              </a:lnSpc>
              <a:spcBef>
                <a:spcPct val="0"/>
              </a:spcBef>
              <a:spcAft>
                <a:spcPts val="0"/>
              </a:spcAft>
              <a:buFont typeface="Wingdings" pitchFamily="2" charset="2"/>
              <a:buChar char="§"/>
              <a:defRPr/>
            </a:pPr>
            <a:r>
              <a:rPr lang="fr-FR" sz="2200" b="0" noProof="0" dirty="0" smtClean="0">
                <a:solidFill>
                  <a:schemeClr val="accent6"/>
                </a:solidFill>
              </a:rPr>
              <a:t>les sous-systèmes de la GFP sont étroitement liés.</a:t>
            </a:r>
          </a:p>
          <a:p>
            <a:pPr marL="933450" lvl="1" indent="-476250" eaLnBrk="1" hangingPunct="1">
              <a:lnSpc>
                <a:spcPct val="130000"/>
              </a:lnSpc>
              <a:spcBef>
                <a:spcPct val="0"/>
              </a:spcBef>
              <a:spcAft>
                <a:spcPts val="0"/>
              </a:spcAft>
              <a:buNone/>
              <a:defRPr/>
            </a:pPr>
            <a:endParaRPr lang="fr-FR" b="0" noProof="0" dirty="0" smtClean="0">
              <a:solidFill>
                <a:schemeClr val="accent6"/>
              </a:solidFill>
            </a:endParaRPr>
          </a:p>
          <a:p>
            <a:pPr marL="933450" lvl="1" indent="-476250" eaLnBrk="1" hangingPunct="1">
              <a:lnSpc>
                <a:spcPct val="130000"/>
              </a:lnSpc>
              <a:spcBef>
                <a:spcPct val="0"/>
              </a:spcBef>
              <a:spcAft>
                <a:spcPts val="0"/>
              </a:spcAft>
              <a:buNone/>
              <a:defRPr/>
            </a:pPr>
            <a:r>
              <a:rPr lang="fr-FR" b="0" noProof="0" dirty="0" smtClean="0">
                <a:solidFill>
                  <a:schemeClr val="accent6"/>
                </a:solidFill>
              </a:rPr>
              <a:t>Note</a:t>
            </a:r>
          </a:p>
          <a:p>
            <a:pPr marL="933450" lvl="1" indent="-476250">
              <a:lnSpc>
                <a:spcPct val="130000"/>
              </a:lnSpc>
              <a:spcBef>
                <a:spcPct val="0"/>
              </a:spcBef>
              <a:spcAft>
                <a:spcPts val="0"/>
              </a:spcAft>
              <a:buFont typeface="Wingdings" pitchFamily="2" charset="2"/>
              <a:buChar char="§"/>
              <a:defRPr/>
            </a:pPr>
            <a:r>
              <a:rPr lang="fr-FR" b="0" noProof="0" dirty="0" smtClean="0">
                <a:solidFill>
                  <a:schemeClr val="accent6"/>
                </a:solidFill>
              </a:rPr>
              <a:t>Il n’y a pas de séquence type</a:t>
            </a:r>
          </a:p>
          <a:p>
            <a:pPr marL="933450" lvl="1" indent="-476250">
              <a:lnSpc>
                <a:spcPct val="130000"/>
              </a:lnSpc>
              <a:spcBef>
                <a:spcPct val="0"/>
              </a:spcBef>
              <a:spcAft>
                <a:spcPts val="0"/>
              </a:spcAft>
              <a:buFont typeface="Wingdings" pitchFamily="2" charset="2"/>
              <a:buChar char="§"/>
              <a:defRPr/>
            </a:pPr>
            <a:r>
              <a:rPr lang="fr-FR" b="0" noProof="0" dirty="0" smtClean="0">
                <a:solidFill>
                  <a:schemeClr val="accent6"/>
                </a:solidFill>
              </a:rPr>
              <a:t>Nécessité d’adapter à chaque situation et aux besoins de la GFP dans un pays particulier.</a:t>
            </a:r>
          </a:p>
        </p:txBody>
      </p:sp>
      <p:sp>
        <p:nvSpPr>
          <p:cNvPr id="18436" name="Slide Number Placeholder 1"/>
          <p:cNvSpPr>
            <a:spLocks noGrp="1"/>
          </p:cNvSpPr>
          <p:nvPr>
            <p:ph type="sldNum" sz="quarter" idx="12"/>
          </p:nvPr>
        </p:nvSpPr>
        <p:spPr>
          <a:noFill/>
          <a:ln>
            <a:miter lim="800000"/>
            <a:headEnd/>
            <a:tailEnd/>
          </a:ln>
        </p:spPr>
        <p:txBody>
          <a:bodyPr/>
          <a:lstStyle/>
          <a:p>
            <a:fld id="{0CE07F16-3F91-4E98-B6B3-884D14C50330}" type="slidenum">
              <a:rPr lang="en-GB" smtClean="0"/>
              <a:pPr/>
              <a:t>31</a:t>
            </a:fld>
            <a:endParaRPr lang="en-GB"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95536" y="1196752"/>
            <a:ext cx="8352928" cy="720080"/>
          </a:xfrm>
        </p:spPr>
        <p:txBody>
          <a:bodyPr/>
          <a:lstStyle/>
          <a:p>
            <a:pPr indent="0" eaLnBrk="1" hangingPunct="1"/>
            <a:r>
              <a:rPr lang="fr-FR" sz="2600" noProof="0" dirty="0" smtClean="0"/>
              <a:t>Séquençage: Priorité aux fondamentaux</a:t>
            </a:r>
          </a:p>
        </p:txBody>
      </p:sp>
      <p:sp>
        <p:nvSpPr>
          <p:cNvPr id="19459" name="Rectangle 3"/>
          <p:cNvSpPr>
            <a:spLocks noGrp="1" noChangeArrowheads="1"/>
          </p:cNvSpPr>
          <p:nvPr>
            <p:ph type="body" idx="1"/>
          </p:nvPr>
        </p:nvSpPr>
        <p:spPr>
          <a:xfrm>
            <a:off x="251520" y="1988840"/>
            <a:ext cx="8435280" cy="4376528"/>
          </a:xfrm>
          <a:solidFill>
            <a:srgbClr val="0F5494">
              <a:alpha val="10000"/>
            </a:srgbClr>
          </a:solidFill>
        </p:spPr>
        <p:txBody>
          <a:bodyPr/>
          <a:lstStyle/>
          <a:p>
            <a:pPr marL="288000" lvl="1" indent="-288000" eaLnBrk="1" hangingPunct="1">
              <a:spcBef>
                <a:spcPts val="600"/>
              </a:spcBef>
              <a:spcAft>
                <a:spcPts val="0"/>
              </a:spcAft>
              <a:buClr>
                <a:srgbClr val="2D5EC1"/>
              </a:buClr>
              <a:buFont typeface="Wingdings" pitchFamily="2" charset="2"/>
              <a:buChar char="§"/>
              <a:defRPr/>
            </a:pPr>
            <a:r>
              <a:rPr lang="fr-FR" sz="1600" b="0" noProof="0" dirty="0" smtClean="0">
                <a:solidFill>
                  <a:schemeClr val="accent6"/>
                </a:solidFill>
              </a:rPr>
              <a:t>Promouvoir un environnement qui encourage et demande de la performance avant d’introduire des budgets axés sur la performance ou les  objectifs.</a:t>
            </a:r>
          </a:p>
          <a:p>
            <a:pPr marL="288000" lvl="1" indent="-288000" eaLnBrk="1" hangingPunct="1">
              <a:spcBef>
                <a:spcPts val="600"/>
              </a:spcBef>
              <a:spcAft>
                <a:spcPts val="0"/>
              </a:spcAft>
              <a:buClr>
                <a:srgbClr val="2D5EC1"/>
              </a:buClr>
              <a:buFont typeface="Wingdings" pitchFamily="2" charset="2"/>
              <a:buChar char="§"/>
              <a:defRPr/>
            </a:pPr>
            <a:r>
              <a:rPr lang="fr-FR" sz="1600" b="0" noProof="0" dirty="0" smtClean="0">
                <a:solidFill>
                  <a:schemeClr val="accent6"/>
                </a:solidFill>
              </a:rPr>
              <a:t>Contrôler les inputs avant de contrôler les </a:t>
            </a:r>
            <a:r>
              <a:rPr lang="fr-FR" sz="1600" b="0" dirty="0" smtClean="0">
                <a:solidFill>
                  <a:schemeClr val="accent6"/>
                </a:solidFill>
              </a:rPr>
              <a:t>outputs.</a:t>
            </a:r>
            <a:endParaRPr lang="fr-FR" sz="1600" b="0" noProof="0" dirty="0" smtClean="0">
              <a:solidFill>
                <a:schemeClr val="accent6"/>
              </a:solidFill>
            </a:endParaRPr>
          </a:p>
          <a:p>
            <a:pPr marL="288000" lvl="1" indent="-288000" eaLnBrk="1" hangingPunct="1">
              <a:spcBef>
                <a:spcPts val="600"/>
              </a:spcBef>
              <a:spcAft>
                <a:spcPts val="0"/>
              </a:spcAft>
              <a:buClr>
                <a:srgbClr val="2D5EC1"/>
              </a:buClr>
              <a:buFont typeface="Wingdings" pitchFamily="2" charset="2"/>
              <a:buChar char="§"/>
              <a:defRPr/>
            </a:pPr>
            <a:r>
              <a:rPr lang="fr-FR" sz="1600" b="0" noProof="0" dirty="0" smtClean="0">
                <a:solidFill>
                  <a:schemeClr val="accent6"/>
                </a:solidFill>
              </a:rPr>
              <a:t>Etablir les contrôles externes avant d’introduire les contrôles internes.</a:t>
            </a:r>
          </a:p>
          <a:p>
            <a:pPr marL="288000" lvl="1" indent="-288000" eaLnBrk="1" hangingPunct="1">
              <a:spcBef>
                <a:spcPts val="600"/>
              </a:spcBef>
              <a:spcAft>
                <a:spcPts val="0"/>
              </a:spcAft>
              <a:buClr>
                <a:srgbClr val="2D5EC1"/>
              </a:buClr>
              <a:buFont typeface="Wingdings" pitchFamily="2" charset="2"/>
              <a:buChar char="§"/>
              <a:defRPr/>
            </a:pPr>
            <a:r>
              <a:rPr lang="fr-FR" sz="1600" b="0" noProof="0" dirty="0" smtClean="0">
                <a:solidFill>
                  <a:schemeClr val="accent6"/>
                </a:solidFill>
              </a:rPr>
              <a:t>Etablir les contrôles internes avant d’introduire la </a:t>
            </a:r>
            <a:r>
              <a:rPr lang="fr-FR" sz="1600" b="0" noProof="0" dirty="0" err="1" smtClean="0">
                <a:solidFill>
                  <a:schemeClr val="accent6"/>
                </a:solidFill>
              </a:rPr>
              <a:t>redevabilité</a:t>
            </a:r>
            <a:r>
              <a:rPr lang="fr-FR" sz="1600" b="0" noProof="0" dirty="0" smtClean="0">
                <a:solidFill>
                  <a:schemeClr val="accent6"/>
                </a:solidFill>
              </a:rPr>
              <a:t> managériale.</a:t>
            </a:r>
          </a:p>
          <a:p>
            <a:pPr marL="288000" lvl="1" indent="-288000" eaLnBrk="1" hangingPunct="1">
              <a:spcBef>
                <a:spcPts val="600"/>
              </a:spcBef>
              <a:spcAft>
                <a:spcPts val="0"/>
              </a:spcAft>
              <a:buClr>
                <a:srgbClr val="2D5EC1"/>
              </a:buClr>
              <a:buFont typeface="Wingdings" pitchFamily="2" charset="2"/>
              <a:buChar char="§"/>
              <a:defRPr/>
            </a:pPr>
            <a:r>
              <a:rPr lang="fr-FR" sz="1600" b="0" noProof="0" dirty="0" smtClean="0">
                <a:solidFill>
                  <a:schemeClr val="accent6"/>
                </a:solidFill>
              </a:rPr>
              <a:t>Disposer d’un système comptable fiable avant d’installer un système de gestion financière intégrée.</a:t>
            </a:r>
          </a:p>
          <a:p>
            <a:pPr marL="288000" lvl="1" indent="-288000" eaLnBrk="1" hangingPunct="1">
              <a:spcBef>
                <a:spcPts val="600"/>
              </a:spcBef>
              <a:spcAft>
                <a:spcPts val="0"/>
              </a:spcAft>
              <a:buClr>
                <a:srgbClr val="2D5EC1"/>
              </a:buClr>
              <a:buFont typeface="Wingdings" pitchFamily="2" charset="2"/>
              <a:buChar char="§"/>
              <a:defRPr/>
            </a:pPr>
            <a:r>
              <a:rPr lang="fr-FR" sz="1600" b="0" noProof="0" dirty="0" smtClean="0">
                <a:solidFill>
                  <a:schemeClr val="accent6"/>
                </a:solidFill>
              </a:rPr>
              <a:t>Budgéter </a:t>
            </a:r>
            <a:r>
              <a:rPr lang="fr-FR" sz="1600" b="0" dirty="0" smtClean="0">
                <a:solidFill>
                  <a:schemeClr val="accent6"/>
                </a:solidFill>
              </a:rPr>
              <a:t>ce qu’il y a</a:t>
            </a:r>
            <a:r>
              <a:rPr lang="fr-FR" sz="1600" b="0" noProof="0" dirty="0" smtClean="0">
                <a:solidFill>
                  <a:schemeClr val="accent6"/>
                </a:solidFill>
              </a:rPr>
              <a:t> à faire avant de budgéter pour des résultats à atteindre.</a:t>
            </a:r>
          </a:p>
          <a:p>
            <a:pPr marL="288000" lvl="1" indent="-288000" eaLnBrk="1" hangingPunct="1">
              <a:spcBef>
                <a:spcPts val="600"/>
              </a:spcBef>
              <a:spcAft>
                <a:spcPts val="0"/>
              </a:spcAft>
              <a:buClr>
                <a:srgbClr val="2D5EC1"/>
              </a:buClr>
              <a:buFont typeface="Wingdings" pitchFamily="2" charset="2"/>
              <a:buChar char="§"/>
              <a:defRPr/>
            </a:pPr>
            <a:r>
              <a:rPr lang="fr-FR" sz="1600" b="0" noProof="0" dirty="0" smtClean="0">
                <a:solidFill>
                  <a:schemeClr val="accent6"/>
                </a:solidFill>
              </a:rPr>
              <a:t>Faire appliquer les contrats formels dans le secteur marchand avant d’introduire des contrats de performance dans le secteur public.</a:t>
            </a:r>
          </a:p>
          <a:p>
            <a:pPr marL="288000" lvl="1" indent="-288000" eaLnBrk="1" hangingPunct="1">
              <a:spcBef>
                <a:spcPts val="600"/>
              </a:spcBef>
              <a:spcAft>
                <a:spcPts val="0"/>
              </a:spcAft>
              <a:buClr>
                <a:srgbClr val="2D5EC1"/>
              </a:buClr>
              <a:buFont typeface="Wingdings" pitchFamily="2" charset="2"/>
              <a:buChar char="§"/>
              <a:defRPr/>
            </a:pPr>
            <a:r>
              <a:rPr lang="fr-FR" sz="1600" b="0" noProof="0" dirty="0" smtClean="0">
                <a:solidFill>
                  <a:schemeClr val="accent6"/>
                </a:solidFill>
              </a:rPr>
              <a:t>Disposer d’un système d’audit financier effectif avant de s’engager dans l’audit de performance.</a:t>
            </a:r>
          </a:p>
          <a:p>
            <a:pPr marL="288000" lvl="1" indent="-288000" eaLnBrk="1" hangingPunct="1">
              <a:spcBef>
                <a:spcPts val="600"/>
              </a:spcBef>
              <a:spcAft>
                <a:spcPts val="0"/>
              </a:spcAft>
              <a:buClr>
                <a:srgbClr val="2D5EC1"/>
              </a:buClr>
              <a:buFont typeface="Wingdings" pitchFamily="2" charset="2"/>
              <a:buChar char="§"/>
              <a:defRPr/>
            </a:pPr>
            <a:r>
              <a:rPr lang="fr-FR" sz="1600" b="0" noProof="0" dirty="0" smtClean="0">
                <a:solidFill>
                  <a:schemeClr val="accent6"/>
                </a:solidFill>
              </a:rPr>
              <a:t>Adopter et mettre en œuvre des budgets prévisibles avant d’insister auprès des gestionnaires pour qu’ils utilisent efficacement les ressources qui leur sont confiées.</a:t>
            </a:r>
            <a:endParaRPr lang="fr-FR" noProof="0" dirty="0" smtClean="0"/>
          </a:p>
        </p:txBody>
      </p:sp>
      <p:sp>
        <p:nvSpPr>
          <p:cNvPr id="19460" name="Slide Number Placeholder 1"/>
          <p:cNvSpPr>
            <a:spLocks noGrp="1"/>
          </p:cNvSpPr>
          <p:nvPr>
            <p:ph type="sldNum" sz="quarter" idx="12"/>
          </p:nvPr>
        </p:nvSpPr>
        <p:spPr>
          <a:xfrm>
            <a:off x="6902896" y="6245225"/>
            <a:ext cx="2133600" cy="476250"/>
          </a:xfrm>
          <a:noFill/>
          <a:ln>
            <a:miter lim="800000"/>
            <a:headEnd/>
            <a:tailEnd/>
          </a:ln>
        </p:spPr>
        <p:txBody>
          <a:bodyPr/>
          <a:lstStyle/>
          <a:p>
            <a:fld id="{51A22205-173F-44F7-8573-262D2EE83EBF}" type="slidenum">
              <a:rPr lang="en-GB" smtClean="0"/>
              <a:pPr/>
              <a:t>32</a:t>
            </a:fld>
            <a:endParaRPr lang="en-GB"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95288" y="1339850"/>
            <a:ext cx="8229600" cy="576263"/>
          </a:xfrm>
        </p:spPr>
        <p:txBody>
          <a:bodyPr/>
          <a:lstStyle/>
          <a:p>
            <a:pPr indent="0" eaLnBrk="1" hangingPunct="1"/>
            <a:r>
              <a:rPr lang="fr-FR" sz="2600" noProof="0" dirty="0" smtClean="0"/>
              <a:t>Dispositifs institutionnels</a:t>
            </a:r>
          </a:p>
        </p:txBody>
      </p:sp>
      <p:sp>
        <p:nvSpPr>
          <p:cNvPr id="19459" name="Rectangle 3"/>
          <p:cNvSpPr>
            <a:spLocks noGrp="1" noChangeArrowheads="1"/>
          </p:cNvSpPr>
          <p:nvPr>
            <p:ph type="body" idx="1"/>
          </p:nvPr>
        </p:nvSpPr>
        <p:spPr>
          <a:xfrm>
            <a:off x="457200" y="1989138"/>
            <a:ext cx="8229600" cy="4536206"/>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Comité de pilotage, comité de gestion, cellule de coordination</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Coordination avec le MinFin et coordination inter-ministérielle</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Positionner la cellule de coordination du GFP dans l’organigramme</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Implication du Parlement</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Coordination avec les donateurs</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Communication de rapports, mécanismes de suivi et évaluation</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Activités centralisées (MinFin) et décentralisées (autres ministères)</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Renforcement des capacités et assistance technique</a:t>
            </a:r>
            <a:endParaRPr lang="fr-FR" sz="1800" noProof="0" dirty="0" smtClean="0"/>
          </a:p>
          <a:p>
            <a:pPr eaLnBrk="1" hangingPunct="1">
              <a:defRPr/>
            </a:pPr>
            <a:endParaRPr lang="fr-FR" noProof="0" dirty="0" smtClean="0"/>
          </a:p>
          <a:p>
            <a:pPr eaLnBrk="1" hangingPunct="1">
              <a:defRPr/>
            </a:pPr>
            <a:endParaRPr lang="fr-FR" noProof="0" dirty="0" smtClean="0"/>
          </a:p>
          <a:p>
            <a:pPr eaLnBrk="1" hangingPunct="1">
              <a:defRPr/>
            </a:pPr>
            <a:endParaRPr lang="fr-FR" noProof="0" dirty="0" smtClean="0"/>
          </a:p>
          <a:p>
            <a:pPr eaLnBrk="1" hangingPunct="1">
              <a:defRPr/>
            </a:pPr>
            <a:r>
              <a:rPr lang="fr-FR" noProof="0" dirty="0" smtClean="0"/>
              <a:t> </a:t>
            </a:r>
          </a:p>
        </p:txBody>
      </p:sp>
      <p:sp>
        <p:nvSpPr>
          <p:cNvPr id="19460" name="Slide Number Placeholder 1"/>
          <p:cNvSpPr>
            <a:spLocks noGrp="1"/>
          </p:cNvSpPr>
          <p:nvPr>
            <p:ph type="sldNum" sz="quarter" idx="12"/>
          </p:nvPr>
        </p:nvSpPr>
        <p:spPr>
          <a:noFill/>
          <a:ln>
            <a:miter lim="800000"/>
            <a:headEnd/>
            <a:tailEnd/>
          </a:ln>
        </p:spPr>
        <p:txBody>
          <a:bodyPr/>
          <a:lstStyle/>
          <a:p>
            <a:fld id="{51A22205-173F-44F7-8573-262D2EE83EBF}" type="slidenum">
              <a:rPr lang="en-GB" smtClean="0"/>
              <a:pPr/>
              <a:t>33</a:t>
            </a:fld>
            <a:endParaRPr lang="en-GB"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95288" y="1339850"/>
            <a:ext cx="8229600" cy="360363"/>
          </a:xfrm>
        </p:spPr>
        <p:txBody>
          <a:bodyPr/>
          <a:lstStyle/>
          <a:p>
            <a:pPr indent="0" eaLnBrk="1" hangingPunct="1"/>
            <a:r>
              <a:rPr lang="fr-FR" sz="2600" noProof="0" dirty="0" smtClean="0"/>
              <a:t>Appui politique</a:t>
            </a:r>
          </a:p>
        </p:txBody>
      </p:sp>
      <p:sp>
        <p:nvSpPr>
          <p:cNvPr id="18435" name="Rectangle 3"/>
          <p:cNvSpPr>
            <a:spLocks noGrp="1" noChangeArrowheads="1"/>
          </p:cNvSpPr>
          <p:nvPr>
            <p:ph type="body" idx="1"/>
          </p:nvPr>
        </p:nvSpPr>
        <p:spPr>
          <a:xfrm>
            <a:off x="457200" y="1989138"/>
            <a:ext cx="8229600" cy="4032250"/>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Membres et président du comité de pilotage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Place de la cellule de coordination dans l’organigramme du MinFin</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Qualifications du coordinateur et de son personnel</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Coordination inter-ministérielle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Références à la réforme de GFP dans les documents et discours officiels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Le budget est mis à disposition pour la réforme de GFP</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Intérêt du Parlement pour la réforme de GFP</a:t>
            </a:r>
          </a:p>
          <a:p>
            <a:pPr eaLnBrk="1" hangingPunct="1">
              <a:defRPr/>
            </a:pPr>
            <a:r>
              <a:rPr lang="fr-FR" noProof="0" dirty="0" smtClean="0"/>
              <a:t> </a:t>
            </a:r>
          </a:p>
        </p:txBody>
      </p:sp>
      <p:sp>
        <p:nvSpPr>
          <p:cNvPr id="20484" name="Slide Number Placeholder 1"/>
          <p:cNvSpPr>
            <a:spLocks noGrp="1"/>
          </p:cNvSpPr>
          <p:nvPr>
            <p:ph type="sldNum" sz="quarter" idx="12"/>
          </p:nvPr>
        </p:nvSpPr>
        <p:spPr>
          <a:noFill/>
          <a:ln>
            <a:miter lim="800000"/>
            <a:headEnd/>
            <a:tailEnd/>
          </a:ln>
        </p:spPr>
        <p:txBody>
          <a:bodyPr/>
          <a:lstStyle/>
          <a:p>
            <a:fld id="{7FFB0576-985D-4EFF-9A0A-A80F83B99502}" type="slidenum">
              <a:rPr lang="en-GB" smtClean="0"/>
              <a:pPr/>
              <a:t>34</a:t>
            </a:fld>
            <a:endParaRPr lang="en-GB"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68313" y="1412875"/>
            <a:ext cx="8229600" cy="576263"/>
          </a:xfrm>
        </p:spPr>
        <p:txBody>
          <a:bodyPr/>
          <a:lstStyle/>
          <a:p>
            <a:pPr indent="0" eaLnBrk="1" hangingPunct="1"/>
            <a:r>
              <a:rPr lang="fr-FR" sz="2600" noProof="0" dirty="0" smtClean="0"/>
              <a:t>Lutte contre la corruption et la fraude</a:t>
            </a:r>
          </a:p>
        </p:txBody>
      </p:sp>
      <p:sp>
        <p:nvSpPr>
          <p:cNvPr id="20483" name="Rectangle 3"/>
          <p:cNvSpPr>
            <a:spLocks noGrp="1" noChangeArrowheads="1"/>
          </p:cNvSpPr>
          <p:nvPr>
            <p:ph type="body" idx="1"/>
          </p:nvPr>
        </p:nvSpPr>
        <p:spPr>
          <a:xfrm>
            <a:off x="457200" y="2060575"/>
            <a:ext cx="8229600" cy="3960813"/>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D</a:t>
            </a:r>
            <a:r>
              <a:rPr lang="fr-FR" sz="1800" b="0" noProof="0" dirty="0" smtClean="0">
                <a:solidFill>
                  <a:schemeClr val="accent6"/>
                </a:solidFill>
              </a:rPr>
              <a:t>evrait </a:t>
            </a:r>
            <a:r>
              <a:rPr lang="fr-FR" sz="1800" b="0" noProof="0" dirty="0" smtClean="0">
                <a:solidFill>
                  <a:schemeClr val="accent6"/>
                </a:solidFill>
              </a:rPr>
              <a:t>être intégrée dans la stratégie de réforme de </a:t>
            </a:r>
            <a:r>
              <a:rPr lang="fr-FR" sz="1800" b="0" noProof="0" dirty="0" smtClean="0">
                <a:solidFill>
                  <a:schemeClr val="accent6"/>
                </a:solidFill>
              </a:rPr>
              <a:t>GFP.</a:t>
            </a:r>
            <a:endParaRPr lang="fr-FR" sz="1800" b="0" noProof="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fr-FR" sz="1800" b="0" dirty="0" smtClean="0">
                <a:solidFill>
                  <a:schemeClr val="accent6"/>
                </a:solidFill>
              </a:rPr>
              <a:t>M</a:t>
            </a:r>
            <a:r>
              <a:rPr lang="fr-FR" sz="1800" b="0" noProof="0" dirty="0" smtClean="0">
                <a:solidFill>
                  <a:schemeClr val="accent6"/>
                </a:solidFill>
              </a:rPr>
              <a:t>ais </a:t>
            </a:r>
            <a:r>
              <a:rPr lang="fr-FR" sz="1800" b="0" noProof="0" dirty="0" smtClean="0">
                <a:solidFill>
                  <a:schemeClr val="accent6"/>
                </a:solidFill>
              </a:rPr>
              <a:t>va au delà de la GFP et de la crédibilité de la stratégie de réforme de </a:t>
            </a:r>
            <a:r>
              <a:rPr lang="fr-FR" sz="1800" b="0" noProof="0" dirty="0" smtClean="0">
                <a:solidFill>
                  <a:schemeClr val="accent6"/>
                </a:solidFill>
              </a:rPr>
              <a:t>GFP.</a:t>
            </a:r>
            <a:endParaRPr lang="fr-FR" sz="1800" b="0" noProof="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C</a:t>
            </a:r>
            <a:r>
              <a:rPr lang="fr-FR" sz="1800" b="0" noProof="0" dirty="0" smtClean="0">
                <a:solidFill>
                  <a:schemeClr val="accent6"/>
                </a:solidFill>
              </a:rPr>
              <a:t>omposantes </a:t>
            </a:r>
            <a:r>
              <a:rPr lang="fr-FR" sz="1800" b="0" noProof="0" dirty="0" smtClean="0">
                <a:solidFill>
                  <a:schemeClr val="accent6"/>
                </a:solidFill>
              </a:rPr>
              <a:t>essentielles de la GFP : passation des marchés publics, contrôle interne et audit </a:t>
            </a:r>
            <a:r>
              <a:rPr lang="fr-FR" sz="1800" b="0" noProof="0" dirty="0" smtClean="0">
                <a:solidFill>
                  <a:schemeClr val="accent6"/>
                </a:solidFill>
              </a:rPr>
              <a:t>externe.</a:t>
            </a:r>
            <a:endParaRPr lang="fr-FR" sz="1800" b="0" noProof="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F</a:t>
            </a:r>
            <a:r>
              <a:rPr lang="fr-FR" sz="1800" b="0" noProof="0" dirty="0" smtClean="0">
                <a:solidFill>
                  <a:schemeClr val="accent6"/>
                </a:solidFill>
              </a:rPr>
              <a:t>ournir </a:t>
            </a:r>
            <a:r>
              <a:rPr lang="fr-FR" sz="1800" b="0" noProof="0" dirty="0" smtClean="0">
                <a:solidFill>
                  <a:schemeClr val="accent6"/>
                </a:solidFill>
              </a:rPr>
              <a:t>des indications concernant l’ampleur et le type de </a:t>
            </a:r>
            <a:r>
              <a:rPr lang="fr-FR" sz="1800" b="0" noProof="0" dirty="0" smtClean="0">
                <a:solidFill>
                  <a:schemeClr val="accent6"/>
                </a:solidFill>
              </a:rPr>
              <a:t>corruption.</a:t>
            </a:r>
            <a:endParaRPr lang="fr-FR" sz="1800" b="0" noProof="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D</a:t>
            </a:r>
            <a:r>
              <a:rPr lang="fr-FR" sz="1800" b="0" noProof="0" dirty="0" smtClean="0">
                <a:solidFill>
                  <a:schemeClr val="accent6"/>
                </a:solidFill>
              </a:rPr>
              <a:t>écrire </a:t>
            </a:r>
            <a:r>
              <a:rPr lang="fr-FR" sz="1800" b="0" noProof="0" dirty="0" smtClean="0">
                <a:solidFill>
                  <a:schemeClr val="accent6"/>
                </a:solidFill>
              </a:rPr>
              <a:t>les politiques anti-corruption et les dispositifs institutionnels </a:t>
            </a:r>
            <a:r>
              <a:rPr lang="fr-FR" sz="1800" b="0" noProof="0" dirty="0" smtClean="0">
                <a:solidFill>
                  <a:schemeClr val="accent6"/>
                </a:solidFill>
              </a:rPr>
              <a:t>interdépendants.</a:t>
            </a:r>
            <a:endParaRPr lang="fr-FR" sz="1800" b="0" noProof="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L</a:t>
            </a:r>
            <a:r>
              <a:rPr lang="fr-FR" sz="1800" b="0" noProof="0" dirty="0" smtClean="0">
                <a:solidFill>
                  <a:schemeClr val="accent6"/>
                </a:solidFill>
              </a:rPr>
              <a:t>a </a:t>
            </a:r>
            <a:r>
              <a:rPr lang="fr-FR" sz="1800" b="0" noProof="0" dirty="0" smtClean="0">
                <a:solidFill>
                  <a:schemeClr val="accent6"/>
                </a:solidFill>
              </a:rPr>
              <a:t>stratégie anti-corruption est analysée plus en détail dans le chapitre sur la gestion du </a:t>
            </a:r>
            <a:r>
              <a:rPr lang="fr-FR" sz="1800" b="0" noProof="0" dirty="0" smtClean="0">
                <a:solidFill>
                  <a:schemeClr val="accent6"/>
                </a:solidFill>
              </a:rPr>
              <a:t>risque.    </a:t>
            </a:r>
            <a:endParaRPr lang="fr-FR" sz="1800" b="0" noProof="0" dirty="0">
              <a:solidFill>
                <a:schemeClr val="accent6"/>
              </a:solidFill>
            </a:endParaRPr>
          </a:p>
        </p:txBody>
      </p:sp>
      <p:sp>
        <p:nvSpPr>
          <p:cNvPr id="21508" name="Slide Number Placeholder 1"/>
          <p:cNvSpPr>
            <a:spLocks noGrp="1"/>
          </p:cNvSpPr>
          <p:nvPr>
            <p:ph type="sldNum" sz="quarter" idx="12"/>
          </p:nvPr>
        </p:nvSpPr>
        <p:spPr>
          <a:noFill/>
          <a:ln>
            <a:miter lim="800000"/>
            <a:headEnd/>
            <a:tailEnd/>
          </a:ln>
        </p:spPr>
        <p:txBody>
          <a:bodyPr/>
          <a:lstStyle/>
          <a:p>
            <a:fld id="{E527F1E5-B931-450C-B7E1-381C25810D49}" type="slidenum">
              <a:rPr lang="en-GB" smtClean="0"/>
              <a:pPr/>
              <a:t>35</a:t>
            </a:fld>
            <a:endParaRPr lang="en-GB"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8642" name="Rectangle 2"/>
          <p:cNvSpPr>
            <a:spLocks noGrp="1" noChangeArrowheads="1"/>
          </p:cNvSpPr>
          <p:nvPr>
            <p:ph type="title"/>
          </p:nvPr>
        </p:nvSpPr>
        <p:spPr/>
        <p:txBody>
          <a:bodyPr/>
          <a:lstStyle/>
          <a:p>
            <a:pPr algn="ctr"/>
            <a:r>
              <a:rPr lang="fr-BE" smtClean="0"/>
              <a:t>Conclusions concernant la stratégie de réforme de la GFP</a:t>
            </a:r>
            <a:endParaRPr lang="fr-BE"/>
          </a:p>
        </p:txBody>
      </p:sp>
      <p:sp>
        <p:nvSpPr>
          <p:cNvPr id="1008652" name="Oval 12"/>
          <p:cNvSpPr>
            <a:spLocks noChangeArrowheads="1"/>
          </p:cNvSpPr>
          <p:nvPr/>
        </p:nvSpPr>
        <p:spPr bwMode="auto">
          <a:xfrm>
            <a:off x="1115616" y="2420888"/>
            <a:ext cx="2232248" cy="1368152"/>
          </a:xfrm>
          <a:prstGeom prst="ellipse">
            <a:avLst/>
          </a:prstGeom>
          <a:solidFill>
            <a:srgbClr val="0F5494">
              <a:alpha val="90000"/>
            </a:srgbClr>
          </a:solidFill>
          <a:ln w="12700">
            <a:solidFill>
              <a:srgbClr val="000000"/>
            </a:solidFill>
            <a:round/>
            <a:headEnd/>
            <a:tailEnd/>
          </a:ln>
          <a:effectLst/>
        </p:spPr>
        <p:txBody>
          <a:bodyPr lIns="0" tIns="0" rIns="0" bIns="0" anchor="ctr" anchorCtr="1"/>
          <a:lstStyle/>
          <a:p>
            <a:pPr algn="ctr" eaLnBrk="0" hangingPunct="0"/>
            <a:r>
              <a:rPr lang="fr-BE" sz="1600" b="1" smtClean="0">
                <a:solidFill>
                  <a:schemeClr val="bg1"/>
                </a:solidFill>
              </a:rPr>
              <a:t>La stratégie est-elle suffisamment pertinente?</a:t>
            </a:r>
            <a:endParaRPr lang="fr-BE" sz="1600" b="1">
              <a:solidFill>
                <a:schemeClr val="bg1"/>
              </a:solidFill>
            </a:endParaRPr>
          </a:p>
        </p:txBody>
      </p:sp>
      <p:sp>
        <p:nvSpPr>
          <p:cNvPr id="1008653" name="Rectangle 13"/>
          <p:cNvSpPr>
            <a:spLocks noChangeArrowheads="1"/>
          </p:cNvSpPr>
          <p:nvPr/>
        </p:nvSpPr>
        <p:spPr bwMode="auto">
          <a:xfrm>
            <a:off x="467544" y="4941168"/>
            <a:ext cx="8352928" cy="1512168"/>
          </a:xfrm>
          <a:prstGeom prst="rect">
            <a:avLst/>
          </a:prstGeom>
          <a:solidFill>
            <a:srgbClr val="7D0900"/>
          </a:solidFill>
          <a:ln w="8001">
            <a:solidFill>
              <a:srgbClr val="000000"/>
            </a:solidFill>
            <a:miter lim="800000"/>
            <a:headEnd/>
            <a:tailEnd/>
          </a:ln>
          <a:effectLst/>
        </p:spPr>
        <p:txBody>
          <a:bodyPr lIns="0" tIns="0" rIns="0" bIns="0" anchor="ctr" anchorCtr="1"/>
          <a:lstStyle/>
          <a:p>
            <a:pPr marL="360000" lvl="1">
              <a:lnSpc>
                <a:spcPct val="130000"/>
              </a:lnSpc>
              <a:spcAft>
                <a:spcPts val="0"/>
              </a:spcAft>
              <a:defRPr/>
            </a:pPr>
            <a:r>
              <a:rPr lang="fr-BE" sz="2000" smtClean="0">
                <a:solidFill>
                  <a:schemeClr val="bg1"/>
                </a:solidFill>
              </a:rPr>
              <a:t>Quelles sont les préoccupations en matière de pertinence et de crédibilité? </a:t>
            </a:r>
          </a:p>
          <a:p>
            <a:pPr marL="360000" lvl="1">
              <a:lnSpc>
                <a:spcPct val="130000"/>
              </a:lnSpc>
              <a:spcAft>
                <a:spcPts val="0"/>
              </a:spcAft>
              <a:defRPr/>
            </a:pPr>
            <a:r>
              <a:rPr lang="fr-BE" sz="2000" smtClean="0">
                <a:solidFill>
                  <a:schemeClr val="bg1"/>
                </a:solidFill>
              </a:rPr>
              <a:t>Ces préoccupations doivent faire l’objet d’un dialogue approfondi avec les autorités. </a:t>
            </a:r>
            <a:endParaRPr lang="fr-BE" sz="2000">
              <a:solidFill>
                <a:schemeClr val="bg1"/>
              </a:solidFill>
            </a:endParaRPr>
          </a:p>
        </p:txBody>
      </p:sp>
      <p:sp>
        <p:nvSpPr>
          <p:cNvPr id="1008675"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algn="r"/>
            <a:r>
              <a:rPr lang="en-US" sz="1200" b="0"/>
              <a:t>Running Head 12-Point Plain, Title Case</a:t>
            </a:r>
          </a:p>
        </p:txBody>
      </p:sp>
      <p:sp>
        <p:nvSpPr>
          <p:cNvPr id="42" name="Oval 12"/>
          <p:cNvSpPr>
            <a:spLocks noChangeArrowheads="1"/>
          </p:cNvSpPr>
          <p:nvPr/>
        </p:nvSpPr>
        <p:spPr bwMode="auto">
          <a:xfrm>
            <a:off x="5364088" y="2420888"/>
            <a:ext cx="2232248" cy="1368152"/>
          </a:xfrm>
          <a:prstGeom prst="ellipse">
            <a:avLst/>
          </a:prstGeom>
          <a:solidFill>
            <a:srgbClr val="0F5494">
              <a:alpha val="90000"/>
            </a:srgbClr>
          </a:solidFill>
          <a:ln w="12700">
            <a:solidFill>
              <a:srgbClr val="000000"/>
            </a:solidFill>
            <a:round/>
            <a:headEnd/>
            <a:tailEnd/>
          </a:ln>
          <a:effectLst/>
        </p:spPr>
        <p:txBody>
          <a:bodyPr lIns="0" tIns="0" rIns="0" bIns="0" anchor="ctr" anchorCtr="1"/>
          <a:lstStyle/>
          <a:p>
            <a:pPr algn="ctr" eaLnBrk="0" hangingPunct="0"/>
            <a:r>
              <a:rPr lang="fr-BE" sz="1600" b="1" smtClean="0">
                <a:solidFill>
                  <a:schemeClr val="bg1"/>
                </a:solidFill>
              </a:rPr>
              <a:t>La stratégie est-elle suffisamment crédible?</a:t>
            </a:r>
            <a:endParaRPr lang="fr-BE" sz="1600" b="1">
              <a:solidFill>
                <a:schemeClr val="bg1"/>
              </a:solidFill>
            </a:endParaRPr>
          </a:p>
        </p:txBody>
      </p:sp>
      <p:sp>
        <p:nvSpPr>
          <p:cNvPr id="43" name="Down Arrow 42"/>
          <p:cNvSpPr/>
          <p:nvPr/>
        </p:nvSpPr>
        <p:spPr bwMode="auto">
          <a:xfrm rot="20449658">
            <a:off x="2843808" y="3861048"/>
            <a:ext cx="360040" cy="864096"/>
          </a:xfrm>
          <a:prstGeom prst="downArrow">
            <a:avLst/>
          </a:prstGeom>
          <a:solidFill>
            <a:srgbClr val="0F5494">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44" name="Down Arrow 43"/>
          <p:cNvSpPr/>
          <p:nvPr/>
        </p:nvSpPr>
        <p:spPr bwMode="auto">
          <a:xfrm rot="1927048">
            <a:off x="5710255" y="3818629"/>
            <a:ext cx="360040" cy="864096"/>
          </a:xfrm>
          <a:prstGeom prst="downArrow">
            <a:avLst/>
          </a:prstGeom>
          <a:solidFill>
            <a:srgbClr val="0F5494">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9" name="Slide Number Placeholder 1"/>
          <p:cNvSpPr>
            <a:spLocks noGrp="1"/>
          </p:cNvSpPr>
          <p:nvPr>
            <p:ph type="sldNum" sz="quarter" idx="12"/>
          </p:nvPr>
        </p:nvSpPr>
        <p:spPr>
          <a:xfrm>
            <a:off x="6758880" y="6481142"/>
            <a:ext cx="2133600" cy="476250"/>
          </a:xfrm>
          <a:noFill/>
          <a:ln>
            <a:miter lim="800000"/>
            <a:headEnd/>
            <a:tailEnd/>
          </a:ln>
        </p:spPr>
        <p:txBody>
          <a:bodyPr/>
          <a:lstStyle/>
          <a:p>
            <a:fld id="{E527F1E5-B931-450C-B7E1-381C25810D49}" type="slidenum">
              <a:rPr lang="en-GB" smtClean="0"/>
              <a:pPr/>
              <a:t>36</a:t>
            </a:fld>
            <a:endParaRPr lang="en-GB"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395536" y="4941168"/>
            <a:ext cx="8145463" cy="648071"/>
          </a:xfrm>
          <a:prstGeom prst="rect">
            <a:avLst/>
          </a:prstGeom>
          <a:solidFill>
            <a:srgbClr val="DDDDDD"/>
          </a:solidFill>
          <a:ln w="9525" algn="ctr">
            <a:noFill/>
            <a:miter lim="800000"/>
            <a:headEnd/>
            <a:tailEnd/>
          </a:ln>
          <a:effectLst/>
        </p:spPr>
        <p:txBody>
          <a:bodyPr wrap="none" anchor="ctr"/>
          <a:lstStyle/>
          <a:p>
            <a:endParaRPr lang="en-GB"/>
          </a:p>
        </p:txBody>
      </p:sp>
      <p:sp>
        <p:nvSpPr>
          <p:cNvPr id="2" name="Title 1"/>
          <p:cNvSpPr>
            <a:spLocks noGrp="1"/>
          </p:cNvSpPr>
          <p:nvPr>
            <p:ph type="title"/>
          </p:nvPr>
        </p:nvSpPr>
        <p:spPr>
          <a:xfrm>
            <a:off x="428596" y="1000108"/>
            <a:ext cx="8229600" cy="936625"/>
          </a:xfrm>
        </p:spPr>
        <p:txBody>
          <a:bodyPr/>
          <a:lstStyle/>
          <a:p>
            <a:pPr algn="ctr"/>
            <a:r>
              <a:rPr lang="fr-FR" noProof="0" dirty="0" smtClean="0"/>
              <a:t>Plan du module 5</a:t>
            </a:r>
            <a:endParaRPr lang="fr-FR" noProof="0" dirty="0"/>
          </a:p>
        </p:txBody>
      </p:sp>
      <p:sp>
        <p:nvSpPr>
          <p:cNvPr id="3" name="Content Placeholder 2"/>
          <p:cNvSpPr>
            <a:spLocks noGrp="1"/>
          </p:cNvSpPr>
          <p:nvPr>
            <p:ph idx="1"/>
          </p:nvPr>
        </p:nvSpPr>
        <p:spPr>
          <a:xfrm>
            <a:off x="611560" y="2132856"/>
            <a:ext cx="8229600" cy="3529013"/>
          </a:xfrm>
        </p:spPr>
        <p:txBody>
          <a:bodyPr/>
          <a:lstStyle/>
          <a:p>
            <a:pPr marL="457200" indent="-457200">
              <a:spcBef>
                <a:spcPts val="1200"/>
              </a:spcBef>
              <a:buClrTx/>
              <a:buFont typeface="+mj-lt"/>
              <a:buAutoNum type="arabicPeriod"/>
            </a:pPr>
            <a:r>
              <a:rPr lang="fr-FR" sz="2000" i="0" dirty="0" smtClean="0"/>
              <a:t>Introduction: politique budgétaire, gestion des finances publiques et critères d’éligibilité</a:t>
            </a:r>
          </a:p>
          <a:p>
            <a:pPr marL="457200" indent="-457200">
              <a:spcBef>
                <a:spcPts val="1200"/>
              </a:spcBef>
              <a:buClrTx/>
              <a:buFont typeface="+mj-lt"/>
              <a:buAutoNum type="arabicPeriod"/>
            </a:pPr>
            <a:r>
              <a:rPr lang="fr-FR" sz="2000" i="0" noProof="0" dirty="0" smtClean="0"/>
              <a:t>Aperçu et approche générale</a:t>
            </a:r>
          </a:p>
          <a:p>
            <a:pPr marL="457200" indent="-457200">
              <a:spcBef>
                <a:spcPts val="1200"/>
              </a:spcBef>
              <a:buClrTx/>
              <a:buFont typeface="+mj-lt"/>
              <a:buAutoNum type="arabicPeriod"/>
            </a:pPr>
            <a:r>
              <a:rPr lang="fr-FR" sz="2000" i="0" dirty="0" smtClean="0"/>
              <a:t>a</a:t>
            </a:r>
            <a:r>
              <a:rPr lang="fr-FR" sz="2000" b="1" i="0" dirty="0" smtClean="0"/>
              <a:t>.</a:t>
            </a:r>
            <a:r>
              <a:rPr lang="fr-FR" sz="2000" b="1" i="0" dirty="0" smtClean="0">
                <a:solidFill>
                  <a:srgbClr val="C00000"/>
                </a:solidFill>
              </a:rPr>
              <a:t> </a:t>
            </a:r>
            <a:r>
              <a:rPr lang="fr-FR" sz="2000" i="0" dirty="0" smtClean="0"/>
              <a:t>Diagnostic du système de GFP</a:t>
            </a:r>
          </a:p>
          <a:p>
            <a:pPr marL="857250" lvl="1" indent="-457200">
              <a:spcBef>
                <a:spcPts val="1200"/>
              </a:spcBef>
              <a:buClrTx/>
              <a:buNone/>
            </a:pPr>
            <a:r>
              <a:rPr lang="fr-FR" b="0" dirty="0" smtClean="0">
                <a:ea typeface="+mn-ea"/>
                <a:cs typeface="+mn-cs"/>
              </a:rPr>
              <a:t> b. Aspects GFP de la mobilisation des revenus domestiques</a:t>
            </a:r>
          </a:p>
          <a:p>
            <a:pPr marL="457200" indent="-457200">
              <a:spcBef>
                <a:spcPts val="1200"/>
              </a:spcBef>
              <a:buClrTx/>
              <a:buFont typeface="+mj-lt"/>
              <a:buAutoNum type="arabicPeriod"/>
            </a:pPr>
            <a:r>
              <a:rPr lang="fr-FR" sz="2000" i="0" dirty="0" smtClean="0"/>
              <a:t>Evaluation du critère d’éligibilité de l’AB</a:t>
            </a:r>
          </a:p>
          <a:p>
            <a:pPr marL="457200" indent="-457200">
              <a:spcBef>
                <a:spcPts val="1200"/>
              </a:spcBef>
              <a:buClrTx/>
              <a:buFont typeface="+mj-lt"/>
              <a:buAutoNum type="arabicPeriod"/>
            </a:pPr>
            <a:r>
              <a:rPr lang="fr-FR" sz="2000" b="1" i="0" dirty="0" smtClean="0">
                <a:solidFill>
                  <a:srgbClr val="C00000"/>
                </a:solidFill>
              </a:rPr>
              <a:t>Dialogue GFP et renforcement des capacités</a:t>
            </a:r>
          </a:p>
          <a:p>
            <a:pPr marL="457200" indent="-457200">
              <a:spcBef>
                <a:spcPts val="1200"/>
              </a:spcBef>
              <a:buClrTx/>
              <a:buFont typeface="+mj-lt"/>
              <a:buAutoNum type="arabicPeriod"/>
            </a:pPr>
            <a:r>
              <a:rPr lang="fr-FR" sz="2000" i="0" noProof="0" dirty="0" smtClean="0"/>
              <a:t>Rapport annuel de suivi de la GFP</a:t>
            </a:r>
          </a:p>
          <a:p>
            <a:pPr marL="457200" indent="-457200">
              <a:spcBef>
                <a:spcPts val="2400"/>
              </a:spcBef>
              <a:buClrTx/>
              <a:buFont typeface="+mj-lt"/>
              <a:buAutoNum type="arabicPeriod"/>
            </a:pPr>
            <a:endParaRPr lang="fr-FR" i="0" noProof="0" dirty="0" smtClean="0"/>
          </a:p>
          <a:p>
            <a:pPr marL="457200" indent="-457200">
              <a:spcBef>
                <a:spcPts val="2400"/>
              </a:spcBef>
              <a:buClrTx/>
              <a:buFont typeface="+mj-lt"/>
              <a:buAutoNum type="arabicPeriod"/>
            </a:pPr>
            <a:endParaRPr lang="fr-FR" i="0" noProof="0" dirty="0" smtClean="0"/>
          </a:p>
          <a:p>
            <a:pPr marL="457200" indent="-457200">
              <a:buClrTx/>
              <a:buNone/>
            </a:pPr>
            <a:endParaRPr lang="fr-FR" i="0" noProof="0" dirty="0" smtClean="0"/>
          </a:p>
          <a:p>
            <a:pPr marL="457200" indent="-457200">
              <a:buClrTx/>
              <a:buFont typeface="+mj-lt"/>
              <a:buAutoNum type="arabicPeriod"/>
            </a:pPr>
            <a:endParaRPr lang="fr-FR" i="0" noProof="0" dirty="0" smtClean="0"/>
          </a:p>
          <a:p>
            <a:endParaRPr lang="fr-FR"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37</a:t>
            </a:fld>
            <a:endParaRPr lang="en-GB"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7666" name="Rectangle 2"/>
          <p:cNvSpPr>
            <a:spLocks noGrp="1" noChangeArrowheads="1"/>
          </p:cNvSpPr>
          <p:nvPr>
            <p:ph type="title"/>
          </p:nvPr>
        </p:nvSpPr>
        <p:spPr>
          <a:xfrm>
            <a:off x="395536" y="1340768"/>
            <a:ext cx="8229600" cy="936625"/>
          </a:xfrm>
        </p:spPr>
        <p:txBody>
          <a:bodyPr/>
          <a:lstStyle/>
          <a:p>
            <a:pPr algn="ctr"/>
            <a:r>
              <a:rPr lang="fr-BE" smtClean="0"/>
              <a:t>Dialogue GFP et renforcement des capacités </a:t>
            </a:r>
            <a:r>
              <a:rPr lang="fr-BE" sz="2000" b="0" smtClean="0"/>
              <a:t>(dernier chapitre du document supplémentaire GFP </a:t>
            </a:r>
            <a:endParaRPr lang="fr-BE" sz="2000" b="0"/>
          </a:p>
        </p:txBody>
      </p:sp>
      <p:sp>
        <p:nvSpPr>
          <p:cNvPr id="1137673" name="AutoShape 9"/>
          <p:cNvSpPr>
            <a:spLocks noChangeArrowheads="1"/>
          </p:cNvSpPr>
          <p:nvPr/>
        </p:nvSpPr>
        <p:spPr bwMode="auto">
          <a:xfrm>
            <a:off x="755576" y="5229126"/>
            <a:ext cx="7416824" cy="792162"/>
          </a:xfrm>
          <a:prstGeom prst="homePlate">
            <a:avLst>
              <a:gd name="adj" fmla="val 28080"/>
            </a:avLst>
          </a:prstGeom>
          <a:solidFill>
            <a:srgbClr val="0F5494">
              <a:alpha val="40000"/>
            </a:srgbClr>
          </a:solidFill>
          <a:ln w="12700">
            <a:solidFill>
              <a:schemeClr val="tx1"/>
            </a:solidFill>
            <a:miter lim="800000"/>
            <a:headEnd/>
            <a:tailEnd/>
          </a:ln>
          <a:effectLst/>
        </p:spPr>
        <p:txBody>
          <a:bodyPr lIns="72000" tIns="72000" rIns="72000" bIns="72000" anchor="ctr"/>
          <a:lstStyle/>
          <a:p>
            <a:pPr marL="476250" indent="-476250">
              <a:lnSpc>
                <a:spcPct val="130000"/>
              </a:lnSpc>
              <a:spcAft>
                <a:spcPts val="0"/>
              </a:spcAft>
              <a:defRPr/>
            </a:pPr>
            <a:r>
              <a:rPr lang="fr-FR" sz="1800" dirty="0" smtClean="0">
                <a:solidFill>
                  <a:schemeClr val="accent6"/>
                </a:solidFill>
              </a:rPr>
              <a:t>	Arriver à un accord préalable sur les dispositifs institutionnels pour le dialogue politique </a:t>
            </a:r>
          </a:p>
        </p:txBody>
      </p:sp>
      <p:sp>
        <p:nvSpPr>
          <p:cNvPr id="1137677"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algn="r"/>
            <a:r>
              <a:rPr lang="en-US" sz="1200" b="0"/>
              <a:t>Running Head 12-Point Plain, Title Case</a:t>
            </a:r>
          </a:p>
        </p:txBody>
      </p:sp>
      <p:sp>
        <p:nvSpPr>
          <p:cNvPr id="15" name="AutoShape 9"/>
          <p:cNvSpPr>
            <a:spLocks noChangeArrowheads="1"/>
          </p:cNvSpPr>
          <p:nvPr/>
        </p:nvSpPr>
        <p:spPr bwMode="auto">
          <a:xfrm>
            <a:off x="755576" y="3645098"/>
            <a:ext cx="7416824" cy="648072"/>
          </a:xfrm>
          <a:prstGeom prst="homePlate">
            <a:avLst>
              <a:gd name="adj" fmla="val 28080"/>
            </a:avLst>
          </a:prstGeom>
          <a:solidFill>
            <a:srgbClr val="0F5494">
              <a:alpha val="40000"/>
            </a:srgbClr>
          </a:solidFill>
          <a:ln w="12700">
            <a:solidFill>
              <a:schemeClr val="tx1"/>
            </a:solidFill>
            <a:miter lim="800000"/>
            <a:headEnd/>
            <a:tailEnd/>
          </a:ln>
          <a:effectLst/>
        </p:spPr>
        <p:txBody>
          <a:bodyPr lIns="72000" tIns="72000" rIns="72000" bIns="72000" anchor="ctr"/>
          <a:lstStyle/>
          <a:p>
            <a:pPr marL="540000" lvl="1" indent="-476250">
              <a:lnSpc>
                <a:spcPct val="130000"/>
              </a:lnSpc>
              <a:spcAft>
                <a:spcPts val="0"/>
              </a:spcAft>
              <a:defRPr/>
            </a:pPr>
            <a:r>
              <a:rPr lang="fr-FR" sz="1800" dirty="0" smtClean="0">
                <a:solidFill>
                  <a:schemeClr val="accent6"/>
                </a:solidFill>
              </a:rPr>
              <a:t>	Établir une distinction entre les questions stratégiques et les objectifs et mesures à court terme</a:t>
            </a:r>
          </a:p>
        </p:txBody>
      </p:sp>
      <p:sp>
        <p:nvSpPr>
          <p:cNvPr id="16" name="AutoShape 9"/>
          <p:cNvSpPr>
            <a:spLocks noChangeArrowheads="1"/>
          </p:cNvSpPr>
          <p:nvPr/>
        </p:nvSpPr>
        <p:spPr bwMode="auto">
          <a:xfrm>
            <a:off x="755576" y="4437186"/>
            <a:ext cx="7416824" cy="648146"/>
          </a:xfrm>
          <a:prstGeom prst="homePlate">
            <a:avLst>
              <a:gd name="adj" fmla="val 28080"/>
            </a:avLst>
          </a:prstGeom>
          <a:solidFill>
            <a:srgbClr val="0F5494">
              <a:alpha val="40000"/>
            </a:srgbClr>
          </a:solidFill>
          <a:ln w="12700">
            <a:solidFill>
              <a:schemeClr val="tx1"/>
            </a:solidFill>
            <a:miter lim="800000"/>
            <a:headEnd/>
            <a:tailEnd/>
          </a:ln>
          <a:effectLst/>
        </p:spPr>
        <p:txBody>
          <a:bodyPr lIns="72000" tIns="72000" rIns="72000" bIns="72000" anchor="ctr"/>
          <a:lstStyle/>
          <a:p>
            <a:pPr marL="476250" indent="-476250">
              <a:lnSpc>
                <a:spcPct val="130000"/>
              </a:lnSpc>
              <a:spcAft>
                <a:spcPts val="0"/>
              </a:spcAft>
              <a:defRPr/>
            </a:pPr>
            <a:r>
              <a:rPr lang="fr-FR" sz="1800" dirty="0" smtClean="0">
                <a:solidFill>
                  <a:schemeClr val="accent6"/>
                </a:solidFill>
              </a:rPr>
              <a:t>	Intégrer le développement des capacités dans les questions à débattre</a:t>
            </a:r>
          </a:p>
        </p:txBody>
      </p:sp>
      <p:sp>
        <p:nvSpPr>
          <p:cNvPr id="17" name="AutoShape 9"/>
          <p:cNvSpPr>
            <a:spLocks noChangeArrowheads="1"/>
          </p:cNvSpPr>
          <p:nvPr/>
        </p:nvSpPr>
        <p:spPr bwMode="auto">
          <a:xfrm>
            <a:off x="755576" y="2708994"/>
            <a:ext cx="7416824" cy="720080"/>
          </a:xfrm>
          <a:prstGeom prst="homePlate">
            <a:avLst>
              <a:gd name="adj" fmla="val 28080"/>
            </a:avLst>
          </a:prstGeom>
          <a:solidFill>
            <a:srgbClr val="0F5494">
              <a:alpha val="40000"/>
            </a:srgbClr>
          </a:solidFill>
          <a:ln w="12700">
            <a:solidFill>
              <a:schemeClr val="tx1"/>
            </a:solidFill>
            <a:miter lim="800000"/>
            <a:headEnd/>
            <a:tailEnd/>
          </a:ln>
          <a:effectLst/>
        </p:spPr>
        <p:txBody>
          <a:bodyPr lIns="72000" tIns="72000" rIns="72000" bIns="72000" anchor="ctr"/>
          <a:lstStyle/>
          <a:p>
            <a:pPr marL="540000" lvl="1" indent="-476250">
              <a:lnSpc>
                <a:spcPct val="130000"/>
              </a:lnSpc>
              <a:spcAft>
                <a:spcPts val="0"/>
              </a:spcAft>
              <a:defRPr/>
            </a:pPr>
            <a:r>
              <a:rPr lang="fr-FR" sz="1800" dirty="0" smtClean="0">
                <a:solidFill>
                  <a:schemeClr val="accent6"/>
                </a:solidFill>
              </a:rPr>
              <a:t>	Fixer un agenda pour le dialogue politique sur la GFP, en particulier pour la première année</a:t>
            </a:r>
          </a:p>
        </p:txBody>
      </p:sp>
      <p:sp>
        <p:nvSpPr>
          <p:cNvPr id="19" name="Slide Number Placeholder 3"/>
          <p:cNvSpPr>
            <a:spLocks noGrp="1"/>
          </p:cNvSpPr>
          <p:nvPr>
            <p:ph type="sldNum" sz="quarter" idx="12"/>
          </p:nvPr>
        </p:nvSpPr>
        <p:spPr>
          <a:xfrm>
            <a:off x="6553200" y="6245225"/>
            <a:ext cx="2133600" cy="476250"/>
          </a:xfrm>
        </p:spPr>
        <p:txBody>
          <a:bodyPr/>
          <a:lstStyle/>
          <a:p>
            <a:fld id="{37B83C0C-BC65-4367-9B8A-060D4801009D}" type="slidenum">
              <a:rPr lang="en-GB" smtClean="0"/>
              <a:pPr/>
              <a:t>38</a:t>
            </a:fld>
            <a:endParaRPr lang="en-GB"/>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395536" y="5445224"/>
            <a:ext cx="8145463" cy="648071"/>
          </a:xfrm>
          <a:prstGeom prst="rect">
            <a:avLst/>
          </a:prstGeom>
          <a:solidFill>
            <a:srgbClr val="DDDDDD"/>
          </a:solidFill>
          <a:ln w="9525" algn="ctr">
            <a:noFill/>
            <a:miter lim="800000"/>
            <a:headEnd/>
            <a:tailEnd/>
          </a:ln>
          <a:effectLst/>
        </p:spPr>
        <p:txBody>
          <a:bodyPr wrap="none" anchor="ctr"/>
          <a:lstStyle/>
          <a:p>
            <a:endParaRPr lang="en-GB"/>
          </a:p>
        </p:txBody>
      </p:sp>
      <p:sp>
        <p:nvSpPr>
          <p:cNvPr id="2" name="Title 1"/>
          <p:cNvSpPr>
            <a:spLocks noGrp="1"/>
          </p:cNvSpPr>
          <p:nvPr>
            <p:ph type="title"/>
          </p:nvPr>
        </p:nvSpPr>
        <p:spPr>
          <a:xfrm>
            <a:off x="428596" y="1000108"/>
            <a:ext cx="8229600" cy="936625"/>
          </a:xfrm>
        </p:spPr>
        <p:txBody>
          <a:bodyPr/>
          <a:lstStyle/>
          <a:p>
            <a:pPr algn="ctr"/>
            <a:r>
              <a:rPr lang="fr-FR" noProof="0" dirty="0" smtClean="0"/>
              <a:t>Plan du module 5</a:t>
            </a:r>
            <a:endParaRPr lang="fr-FR" noProof="0" dirty="0"/>
          </a:p>
        </p:txBody>
      </p:sp>
      <p:sp>
        <p:nvSpPr>
          <p:cNvPr id="3" name="Content Placeholder 2"/>
          <p:cNvSpPr>
            <a:spLocks noGrp="1"/>
          </p:cNvSpPr>
          <p:nvPr>
            <p:ph idx="1"/>
          </p:nvPr>
        </p:nvSpPr>
        <p:spPr>
          <a:xfrm>
            <a:off x="611560" y="2132856"/>
            <a:ext cx="8229600" cy="3529013"/>
          </a:xfrm>
        </p:spPr>
        <p:txBody>
          <a:bodyPr/>
          <a:lstStyle/>
          <a:p>
            <a:pPr marL="457200" indent="-457200">
              <a:spcBef>
                <a:spcPts val="1200"/>
              </a:spcBef>
              <a:buClrTx/>
              <a:buFont typeface="+mj-lt"/>
              <a:buAutoNum type="arabicPeriod"/>
            </a:pPr>
            <a:r>
              <a:rPr lang="fr-FR" sz="2000" i="0" dirty="0" smtClean="0"/>
              <a:t>Introduction: politique budgétaire, gestion des finances publiques et critères d’éligibilité</a:t>
            </a:r>
          </a:p>
          <a:p>
            <a:pPr marL="457200" indent="-457200">
              <a:spcBef>
                <a:spcPts val="1200"/>
              </a:spcBef>
              <a:buClrTx/>
              <a:buFont typeface="+mj-lt"/>
              <a:buAutoNum type="arabicPeriod"/>
            </a:pPr>
            <a:r>
              <a:rPr lang="fr-FR" sz="2000" i="0" noProof="0" dirty="0" smtClean="0"/>
              <a:t>Aperçu et approche générale</a:t>
            </a:r>
          </a:p>
          <a:p>
            <a:pPr marL="457200" indent="-457200">
              <a:spcBef>
                <a:spcPts val="1200"/>
              </a:spcBef>
              <a:buClrTx/>
              <a:buFont typeface="+mj-lt"/>
              <a:buAutoNum type="arabicPeriod"/>
            </a:pPr>
            <a:r>
              <a:rPr lang="fr-FR" sz="2000" i="0" dirty="0" smtClean="0"/>
              <a:t>a</a:t>
            </a:r>
            <a:r>
              <a:rPr lang="fr-FR" sz="2000" b="1" i="0" dirty="0" smtClean="0"/>
              <a:t>.</a:t>
            </a:r>
            <a:r>
              <a:rPr lang="fr-FR" sz="2000" b="1" i="0" dirty="0" smtClean="0">
                <a:solidFill>
                  <a:srgbClr val="C00000"/>
                </a:solidFill>
              </a:rPr>
              <a:t> </a:t>
            </a:r>
            <a:r>
              <a:rPr lang="fr-FR" sz="2000" i="0" dirty="0" smtClean="0"/>
              <a:t>Diagnostic du système de GFP</a:t>
            </a:r>
          </a:p>
          <a:p>
            <a:pPr marL="857250" lvl="1" indent="-457200">
              <a:spcBef>
                <a:spcPts val="1200"/>
              </a:spcBef>
              <a:buClrTx/>
              <a:buNone/>
            </a:pPr>
            <a:r>
              <a:rPr lang="fr-FR" b="0" dirty="0" smtClean="0">
                <a:ea typeface="+mn-ea"/>
                <a:cs typeface="+mn-cs"/>
              </a:rPr>
              <a:t> b. Aspects GFP de la mobilisation des revenus domestiques</a:t>
            </a:r>
          </a:p>
          <a:p>
            <a:pPr marL="457200" indent="-457200">
              <a:spcBef>
                <a:spcPts val="1200"/>
              </a:spcBef>
              <a:buClrTx/>
              <a:buFont typeface="+mj-lt"/>
              <a:buAutoNum type="arabicPeriod"/>
            </a:pPr>
            <a:r>
              <a:rPr lang="fr-FR" sz="2000" i="0" dirty="0" smtClean="0"/>
              <a:t>Evaluation du critère d’éligibilité de l’AB</a:t>
            </a:r>
          </a:p>
          <a:p>
            <a:pPr marL="457200" indent="-457200">
              <a:spcBef>
                <a:spcPts val="1200"/>
              </a:spcBef>
              <a:buClrTx/>
              <a:buFont typeface="+mj-lt"/>
              <a:buAutoNum type="arabicPeriod"/>
            </a:pPr>
            <a:r>
              <a:rPr lang="fr-FR" sz="2000" i="0" dirty="0" smtClean="0"/>
              <a:t>Dialogue GFP et renforcement des capacités</a:t>
            </a:r>
          </a:p>
          <a:p>
            <a:pPr marL="457200" indent="-457200">
              <a:spcBef>
                <a:spcPts val="1200"/>
              </a:spcBef>
              <a:buClrTx/>
              <a:buFont typeface="+mj-lt"/>
              <a:buAutoNum type="arabicPeriod"/>
            </a:pPr>
            <a:r>
              <a:rPr lang="fr-FR" sz="2000" b="1" i="0" dirty="0" smtClean="0">
                <a:solidFill>
                  <a:srgbClr val="C00000"/>
                </a:solidFill>
              </a:rPr>
              <a:t>Rapport annuel de suivi de la GFP</a:t>
            </a:r>
          </a:p>
          <a:p>
            <a:pPr marL="457200" indent="-457200">
              <a:spcBef>
                <a:spcPts val="2400"/>
              </a:spcBef>
              <a:buClrTx/>
              <a:buFont typeface="+mj-lt"/>
              <a:buAutoNum type="arabicPeriod"/>
            </a:pPr>
            <a:endParaRPr lang="fr-FR" i="0" noProof="0" dirty="0" smtClean="0"/>
          </a:p>
          <a:p>
            <a:pPr marL="457200" indent="-457200">
              <a:spcBef>
                <a:spcPts val="2400"/>
              </a:spcBef>
              <a:buClrTx/>
              <a:buFont typeface="+mj-lt"/>
              <a:buAutoNum type="arabicPeriod"/>
            </a:pPr>
            <a:endParaRPr lang="fr-FR" i="0" noProof="0" dirty="0" smtClean="0"/>
          </a:p>
          <a:p>
            <a:pPr marL="457200" indent="-457200">
              <a:buClrTx/>
              <a:buNone/>
            </a:pPr>
            <a:endParaRPr lang="fr-FR" i="0" noProof="0" dirty="0" smtClean="0"/>
          </a:p>
          <a:p>
            <a:pPr marL="457200" indent="-457200">
              <a:buClrTx/>
              <a:buFont typeface="+mj-lt"/>
              <a:buAutoNum type="arabicPeriod"/>
            </a:pPr>
            <a:endParaRPr lang="fr-FR" i="0" noProof="0" dirty="0" smtClean="0"/>
          </a:p>
          <a:p>
            <a:endParaRPr lang="fr-FR"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39</a:t>
            </a:fld>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5"/>
          <p:cNvGraphicFramePr>
            <a:graphicFrameLocks noChangeAspect="1"/>
          </p:cNvGraphicFramePr>
          <p:nvPr>
            <p:extLst>
              <p:ext uri="{D42A27DB-BD31-4B8C-83A1-F6EECF244321}">
                <p14:modId xmlns="" xmlns:p14="http://schemas.microsoft.com/office/powerpoint/2010/main" val="2505524059"/>
              </p:ext>
            </p:extLst>
          </p:nvPr>
        </p:nvGraphicFramePr>
        <p:xfrm>
          <a:off x="428596" y="1117600"/>
          <a:ext cx="8394700" cy="5740400"/>
        </p:xfrm>
        <a:graphic>
          <a:graphicData uri="http://schemas.openxmlformats.org/presentationml/2006/ole">
            <p:oleObj spid="_x0000_s2050" name="Worksheet" r:id="rId4" imgW="7648505" imgH="5238871" progId="Excel.Sheet.8">
              <p:embed/>
            </p:oleObj>
          </a:graphicData>
        </a:graphic>
      </p:graphicFrame>
      <p:sp>
        <p:nvSpPr>
          <p:cNvPr id="5123" name="Titre 2"/>
          <p:cNvSpPr>
            <a:spLocks noGrp="1"/>
          </p:cNvSpPr>
          <p:nvPr>
            <p:ph type="title"/>
          </p:nvPr>
        </p:nvSpPr>
        <p:spPr>
          <a:xfrm>
            <a:off x="2214563" y="0"/>
            <a:ext cx="4143375" cy="942975"/>
          </a:xfrm>
          <a:ln/>
        </p:spPr>
        <p:txBody>
          <a:bodyPr/>
          <a:lstStyle/>
          <a:p>
            <a:r>
              <a:rPr lang="fr-FR" sz="3200" noProof="0" dirty="0" smtClean="0"/>
              <a:t>The budget cycle</a:t>
            </a:r>
          </a:p>
        </p:txBody>
      </p:sp>
      <p:sp>
        <p:nvSpPr>
          <p:cNvPr id="5" name="TextBox 4"/>
          <p:cNvSpPr txBox="1"/>
          <p:nvPr/>
        </p:nvSpPr>
        <p:spPr>
          <a:xfrm>
            <a:off x="142844" y="285728"/>
            <a:ext cx="3929090" cy="461665"/>
          </a:xfrm>
          <a:prstGeom prst="rect">
            <a:avLst/>
          </a:prstGeom>
          <a:noFill/>
        </p:spPr>
        <p:txBody>
          <a:bodyPr wrap="square" rtlCol="0">
            <a:spAutoFit/>
          </a:bodyPr>
          <a:lstStyle/>
          <a:p>
            <a:r>
              <a:rPr lang="fr-BE" sz="2400" b="1" dirty="0" smtClean="0">
                <a:solidFill>
                  <a:srgbClr val="FFFF00"/>
                </a:solidFill>
              </a:rPr>
              <a:t>Le cycle budgétaire</a:t>
            </a:r>
            <a:endParaRPr lang="en-GB" sz="2400" b="1" dirty="0"/>
          </a:p>
        </p:txBody>
      </p:sp>
      <p:sp>
        <p:nvSpPr>
          <p:cNvPr id="6" name="Slide Number Placeholder 5"/>
          <p:cNvSpPr>
            <a:spLocks noGrp="1"/>
          </p:cNvSpPr>
          <p:nvPr>
            <p:ph type="sldNum" sz="quarter" idx="12"/>
          </p:nvPr>
        </p:nvSpPr>
        <p:spPr/>
        <p:txBody>
          <a:bodyPr/>
          <a:lstStyle/>
          <a:p>
            <a:fld id="{37B83C0C-BC65-4367-9B8A-060D4801009D}" type="slidenum">
              <a:rPr lang="en-GB" smtClean="0"/>
              <a:pPr/>
              <a:t>4</a:t>
            </a:fld>
            <a:endParaRPr lang="en-GB"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1341438"/>
            <a:ext cx="9143999" cy="431800"/>
          </a:xfrm>
        </p:spPr>
        <p:txBody>
          <a:bodyPr/>
          <a:lstStyle/>
          <a:p>
            <a:pPr indent="0" eaLnBrk="1" hangingPunct="1"/>
            <a:r>
              <a:rPr lang="fr-FR" sz="2600" noProof="0" dirty="0" smtClean="0"/>
              <a:t>Le pilotage de la GFP dans les 3 contrats d’AB</a:t>
            </a:r>
          </a:p>
        </p:txBody>
      </p:sp>
      <p:sp>
        <p:nvSpPr>
          <p:cNvPr id="23555" name="Rectangle 3"/>
          <p:cNvSpPr>
            <a:spLocks noGrp="1" noChangeArrowheads="1"/>
          </p:cNvSpPr>
          <p:nvPr>
            <p:ph type="body" idx="1"/>
          </p:nvPr>
        </p:nvSpPr>
        <p:spPr>
          <a:xfrm>
            <a:off x="457200" y="2133600"/>
            <a:ext cx="8229600" cy="3887788"/>
          </a:xfrm>
        </p:spPr>
        <p:txBody>
          <a:bodyPr/>
          <a:lstStyle/>
          <a:p>
            <a:pPr marL="933450" lvl="1" indent="-476250" eaLnBrk="1" hangingPunct="1">
              <a:lnSpc>
                <a:spcPct val="130000"/>
              </a:lnSpc>
              <a:spcBef>
                <a:spcPct val="0"/>
              </a:spcBef>
              <a:spcAft>
                <a:spcPts val="0"/>
              </a:spcAft>
              <a:buClr>
                <a:srgbClr val="0F5494"/>
              </a:buClr>
              <a:buFont typeface="Wingdings" pitchFamily="2" charset="2"/>
              <a:buChar char="§"/>
              <a:defRPr/>
            </a:pPr>
            <a:r>
              <a:rPr lang="fr-FR" sz="2400" b="0" noProof="0" dirty="0" smtClean="0">
                <a:solidFill>
                  <a:srgbClr val="C00000"/>
                </a:solidFill>
              </a:rPr>
              <a:t>CBGD</a:t>
            </a:r>
            <a:r>
              <a:rPr lang="fr-FR" sz="2400" b="0" noProof="0" dirty="0" smtClean="0">
                <a:solidFill>
                  <a:schemeClr val="accent6"/>
                </a:solidFill>
              </a:rPr>
              <a:t> </a:t>
            </a:r>
            <a:r>
              <a:rPr lang="fr-FR" sz="2400" b="0" noProof="0" dirty="0" smtClean="0">
                <a:solidFill>
                  <a:schemeClr val="accent6"/>
                </a:solidFill>
                <a:cs typeface="Arial"/>
              </a:rPr>
              <a:t>→ le suivi est ciblé sur l’intégralité du programme de renforcement du GFP</a:t>
            </a:r>
          </a:p>
          <a:p>
            <a:pPr marL="933450" lvl="1" indent="-476250" eaLnBrk="1" hangingPunct="1">
              <a:lnSpc>
                <a:spcPct val="130000"/>
              </a:lnSpc>
              <a:spcBef>
                <a:spcPct val="0"/>
              </a:spcBef>
              <a:spcAft>
                <a:spcPts val="0"/>
              </a:spcAft>
              <a:buClr>
                <a:srgbClr val="0F5494"/>
              </a:buClr>
              <a:buFont typeface="Wingdings" pitchFamily="2" charset="2"/>
              <a:buChar char="§"/>
              <a:defRPr/>
            </a:pPr>
            <a:r>
              <a:rPr lang="fr-FR" sz="2400" b="0" noProof="0" dirty="0" smtClean="0">
                <a:solidFill>
                  <a:srgbClr val="C00000"/>
                </a:solidFill>
                <a:cs typeface="Arial"/>
              </a:rPr>
              <a:t>CRS</a:t>
            </a:r>
            <a:r>
              <a:rPr lang="fr-FR" sz="2400" b="0" noProof="0" dirty="0" smtClean="0">
                <a:solidFill>
                  <a:schemeClr val="accent6"/>
                </a:solidFill>
                <a:cs typeface="Arial"/>
              </a:rPr>
              <a:t> → le suivi peut cibler les questions de GFP dans un secteur</a:t>
            </a:r>
          </a:p>
          <a:p>
            <a:pPr marL="933450" lvl="1" indent="-476250" eaLnBrk="1" hangingPunct="1">
              <a:lnSpc>
                <a:spcPct val="130000"/>
              </a:lnSpc>
              <a:spcBef>
                <a:spcPct val="0"/>
              </a:spcBef>
              <a:spcAft>
                <a:spcPts val="0"/>
              </a:spcAft>
              <a:buClr>
                <a:srgbClr val="0F5494"/>
              </a:buClr>
              <a:buFont typeface="Wingdings" pitchFamily="2" charset="2"/>
              <a:buChar char="§"/>
              <a:defRPr/>
            </a:pPr>
            <a:r>
              <a:rPr lang="fr-FR" sz="2400" b="0" dirty="0" smtClean="0">
                <a:solidFill>
                  <a:srgbClr val="C00000"/>
                </a:solidFill>
                <a:cs typeface="Arial"/>
              </a:rPr>
              <a:t>CCAE</a:t>
            </a:r>
            <a:r>
              <a:rPr lang="fr-FR" sz="2400" b="0" noProof="0" dirty="0" smtClean="0">
                <a:solidFill>
                  <a:schemeClr val="accent6"/>
                </a:solidFill>
                <a:cs typeface="Arial"/>
              </a:rPr>
              <a:t> → le suivi doit cibler le maintien des fonctions vitales de l’État et des missions de services de base.  </a:t>
            </a:r>
            <a:r>
              <a:rPr lang="fr-FR" sz="2400" b="0" noProof="0" dirty="0" smtClean="0">
                <a:solidFill>
                  <a:schemeClr val="accent6"/>
                </a:solidFill>
              </a:rPr>
              <a:t>  </a:t>
            </a:r>
          </a:p>
          <a:p>
            <a:pPr marL="457200" lvl="1" indent="0" eaLnBrk="1" hangingPunct="1">
              <a:lnSpc>
                <a:spcPct val="130000"/>
              </a:lnSpc>
              <a:spcBef>
                <a:spcPct val="0"/>
              </a:spcBef>
              <a:spcAft>
                <a:spcPts val="0"/>
              </a:spcAft>
              <a:buFontTx/>
              <a:buNone/>
              <a:defRPr/>
            </a:pPr>
            <a:endParaRPr lang="fr-FR" sz="2400" b="0" noProof="0" dirty="0">
              <a:solidFill>
                <a:schemeClr val="accent6"/>
              </a:solidFill>
            </a:endParaRPr>
          </a:p>
        </p:txBody>
      </p:sp>
      <p:sp>
        <p:nvSpPr>
          <p:cNvPr id="26628" name="Slide Number Placeholder 1"/>
          <p:cNvSpPr>
            <a:spLocks noGrp="1"/>
          </p:cNvSpPr>
          <p:nvPr>
            <p:ph type="sldNum" sz="quarter" idx="12"/>
          </p:nvPr>
        </p:nvSpPr>
        <p:spPr>
          <a:noFill/>
          <a:ln>
            <a:miter lim="800000"/>
            <a:headEnd/>
            <a:tailEnd/>
          </a:ln>
        </p:spPr>
        <p:txBody>
          <a:bodyPr/>
          <a:lstStyle/>
          <a:p>
            <a:fld id="{1AB1F823-A91E-415C-AEA5-B18A1B002932}" type="slidenum">
              <a:rPr lang="en-GB" smtClean="0"/>
              <a:pPr/>
              <a:t>40</a:t>
            </a:fld>
            <a:endParaRPr lang="en-GB"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68313" y="1341438"/>
            <a:ext cx="8229600" cy="431800"/>
          </a:xfrm>
        </p:spPr>
        <p:txBody>
          <a:bodyPr/>
          <a:lstStyle/>
          <a:p>
            <a:pPr indent="0" eaLnBrk="1" hangingPunct="1"/>
            <a:r>
              <a:rPr lang="fr-FR" sz="2600" noProof="0" dirty="0" smtClean="0"/>
              <a:t>Contenu du rapport annuel de suivi (1)</a:t>
            </a:r>
          </a:p>
        </p:txBody>
      </p:sp>
      <p:sp>
        <p:nvSpPr>
          <p:cNvPr id="23555" name="Rectangle 3"/>
          <p:cNvSpPr>
            <a:spLocks noGrp="1" noChangeArrowheads="1"/>
          </p:cNvSpPr>
          <p:nvPr>
            <p:ph type="body" idx="1"/>
          </p:nvPr>
        </p:nvSpPr>
        <p:spPr>
          <a:xfrm>
            <a:off x="457200" y="1773238"/>
            <a:ext cx="8229600" cy="4751387"/>
          </a:xfrm>
        </p:spPr>
        <p:txBody>
          <a:bodyPr/>
          <a:lstStyle/>
          <a:p>
            <a:pPr marL="457200" lvl="1" indent="0" eaLnBrk="1" hangingPunct="1">
              <a:lnSpc>
                <a:spcPct val="130000"/>
              </a:lnSpc>
              <a:spcBef>
                <a:spcPct val="0"/>
              </a:spcBef>
              <a:spcAft>
                <a:spcPts val="0"/>
              </a:spcAft>
              <a:buFontTx/>
              <a:buNone/>
              <a:defRPr/>
            </a:pPr>
            <a:r>
              <a:rPr lang="fr-FR" b="0" noProof="0" dirty="0" smtClean="0">
                <a:solidFill>
                  <a:srgbClr val="C00000"/>
                </a:solidFill>
              </a:rPr>
              <a:t>Chap. 1: </a:t>
            </a:r>
            <a:r>
              <a:rPr lang="fr-FR" b="0" noProof="0" dirty="0" smtClean="0">
                <a:solidFill>
                  <a:schemeClr val="accent2">
                    <a:lumMod val="75000"/>
                  </a:schemeClr>
                </a:solidFill>
              </a:rPr>
              <a:t>principales</a:t>
            </a:r>
            <a:r>
              <a:rPr lang="fr-FR" b="0" noProof="0" dirty="0" smtClean="0">
                <a:solidFill>
                  <a:schemeClr val="accent1">
                    <a:lumMod val="25000"/>
                  </a:schemeClr>
                </a:solidFill>
              </a:rPr>
              <a:t> </a:t>
            </a:r>
            <a:r>
              <a:rPr lang="fr-FR" b="0" noProof="0" dirty="0" smtClean="0">
                <a:solidFill>
                  <a:schemeClr val="accent6"/>
                </a:solidFill>
              </a:rPr>
              <a:t>caractéristiques (voir annexe 5, page </a:t>
            </a:r>
            <a:r>
              <a:rPr lang="fr-FR" b="0" dirty="0" smtClean="0">
                <a:solidFill>
                  <a:schemeClr val="accent6"/>
                </a:solidFill>
              </a:rPr>
              <a:t>45</a:t>
            </a:r>
            <a:r>
              <a:rPr lang="fr-FR" b="0" noProof="0" dirty="0" smtClean="0">
                <a:solidFill>
                  <a:schemeClr val="accent6"/>
                </a:solidFill>
              </a:rPr>
              <a:t>)</a:t>
            </a:r>
          </a:p>
          <a:p>
            <a:pPr marL="457200" lvl="1" indent="0" eaLnBrk="1" hangingPunct="1">
              <a:lnSpc>
                <a:spcPct val="130000"/>
              </a:lnSpc>
              <a:spcBef>
                <a:spcPct val="0"/>
              </a:spcBef>
              <a:spcAft>
                <a:spcPts val="0"/>
              </a:spcAft>
              <a:buFontTx/>
              <a:buNone/>
              <a:defRPr/>
            </a:pPr>
            <a:r>
              <a:rPr lang="fr-FR" b="0" noProof="0" dirty="0" smtClean="0">
                <a:solidFill>
                  <a:srgbClr val="C00000"/>
                </a:solidFill>
              </a:rPr>
              <a:t>Chap. 2: </a:t>
            </a:r>
            <a:r>
              <a:rPr lang="fr-FR" b="0" dirty="0" smtClean="0">
                <a:solidFill>
                  <a:schemeClr val="accent6"/>
                </a:solidFill>
              </a:rPr>
              <a:t>résumé</a:t>
            </a:r>
            <a:r>
              <a:rPr lang="fr-FR" b="0" noProof="0" dirty="0" smtClean="0">
                <a:solidFill>
                  <a:schemeClr val="accent6"/>
                </a:solidFill>
              </a:rPr>
              <a:t> des principaux développements depuis l’année précédente (voir annexe 5, page 46)</a:t>
            </a:r>
          </a:p>
          <a:p>
            <a:pPr marL="457200" lvl="1" indent="0" eaLnBrk="1" hangingPunct="1">
              <a:lnSpc>
                <a:spcPct val="130000"/>
              </a:lnSpc>
              <a:spcBef>
                <a:spcPct val="0"/>
              </a:spcBef>
              <a:spcAft>
                <a:spcPts val="0"/>
              </a:spcAft>
              <a:buFontTx/>
              <a:buNone/>
              <a:defRPr/>
            </a:pPr>
            <a:r>
              <a:rPr lang="fr-FR" b="0" noProof="0" dirty="0" smtClean="0">
                <a:solidFill>
                  <a:srgbClr val="C00000"/>
                </a:solidFill>
              </a:rPr>
              <a:t>Chap. 3: </a:t>
            </a:r>
            <a:r>
              <a:rPr lang="fr-FR" b="0" noProof="0" dirty="0" smtClean="0">
                <a:solidFill>
                  <a:schemeClr val="accent6"/>
                </a:solidFill>
              </a:rPr>
              <a:t>progrès dans l’amélioration de la GFP: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Utiliser le tableau de suivi (voir appendice 1 de l’annexe 5)</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Établir une distinction entre la performance du système de GFP et les mesures de la réforme à entreprendre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Évaluer les facteurs institutionnels et les structures du pouvoir influençant la performance et la réforme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Conclusions et suivis des rapports d’audit  </a:t>
            </a:r>
          </a:p>
          <a:p>
            <a:pPr marL="933450" lvl="1" indent="-476250" eaLnBrk="1" hangingPunct="1">
              <a:lnSpc>
                <a:spcPct val="130000"/>
              </a:lnSpc>
              <a:spcBef>
                <a:spcPct val="0"/>
              </a:spcBef>
              <a:spcAft>
                <a:spcPts val="0"/>
              </a:spcAft>
              <a:buFont typeface="Wingdings" pitchFamily="2" charset="2"/>
              <a:buChar char="§"/>
              <a:defRPr/>
            </a:pPr>
            <a:endParaRPr lang="fr-FR" b="0" noProof="0" dirty="0">
              <a:solidFill>
                <a:schemeClr val="accent6"/>
              </a:solidFill>
            </a:endParaRPr>
          </a:p>
        </p:txBody>
      </p:sp>
      <p:sp>
        <p:nvSpPr>
          <p:cNvPr id="27652" name="Slide Number Placeholder 1"/>
          <p:cNvSpPr>
            <a:spLocks noGrp="1"/>
          </p:cNvSpPr>
          <p:nvPr>
            <p:ph type="sldNum" sz="quarter" idx="12"/>
          </p:nvPr>
        </p:nvSpPr>
        <p:spPr>
          <a:noFill/>
          <a:ln>
            <a:miter lim="800000"/>
            <a:headEnd/>
            <a:tailEnd/>
          </a:ln>
        </p:spPr>
        <p:txBody>
          <a:bodyPr/>
          <a:lstStyle/>
          <a:p>
            <a:fld id="{AD26D7D9-D91E-4676-B047-2B89733560E5}" type="slidenum">
              <a:rPr lang="en-GB" smtClean="0"/>
              <a:pPr/>
              <a:t>41</a:t>
            </a:fld>
            <a:endParaRPr lang="en-GB"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95288" y="1339850"/>
            <a:ext cx="8229600" cy="504825"/>
          </a:xfrm>
        </p:spPr>
        <p:txBody>
          <a:bodyPr/>
          <a:lstStyle/>
          <a:p>
            <a:pPr indent="0" eaLnBrk="1" hangingPunct="1"/>
            <a:r>
              <a:rPr lang="fr-FR" sz="2600" noProof="0" dirty="0" smtClean="0"/>
              <a:t>Contenu du rapport annuel de suivi (2)</a:t>
            </a:r>
          </a:p>
        </p:txBody>
      </p:sp>
      <p:sp>
        <p:nvSpPr>
          <p:cNvPr id="24579" name="Rectangle 3"/>
          <p:cNvSpPr>
            <a:spLocks noGrp="1" noChangeArrowheads="1"/>
          </p:cNvSpPr>
          <p:nvPr>
            <p:ph type="body" idx="1"/>
          </p:nvPr>
        </p:nvSpPr>
        <p:spPr>
          <a:xfrm>
            <a:off x="467544" y="1916832"/>
            <a:ext cx="8229600" cy="4680520"/>
          </a:xfrm>
        </p:spPr>
        <p:txBody>
          <a:bodyPr/>
          <a:lstStyle/>
          <a:p>
            <a:pPr marL="457200" lvl="1" indent="0" eaLnBrk="1" hangingPunct="1">
              <a:lnSpc>
                <a:spcPct val="130000"/>
              </a:lnSpc>
              <a:spcBef>
                <a:spcPct val="0"/>
              </a:spcBef>
              <a:spcAft>
                <a:spcPts val="0"/>
              </a:spcAft>
              <a:buFontTx/>
              <a:buNone/>
              <a:defRPr/>
            </a:pPr>
            <a:r>
              <a:rPr lang="fr-FR" b="0" noProof="0" dirty="0" smtClean="0">
                <a:solidFill>
                  <a:srgbClr val="C00000"/>
                </a:solidFill>
              </a:rPr>
              <a:t>Chap.4: </a:t>
            </a:r>
            <a:r>
              <a:rPr lang="fr-FR" b="0" noProof="0" dirty="0" smtClean="0">
                <a:solidFill>
                  <a:schemeClr val="accent6"/>
                </a:solidFill>
              </a:rPr>
              <a:t>Maintien de la pertinence de la stratégie de réformes de la GFP. Utilisation des info issues des rapports annuels </a:t>
            </a:r>
            <a:r>
              <a:rPr lang="fr-FR" b="0" dirty="0" smtClean="0">
                <a:solidFill>
                  <a:schemeClr val="accent6"/>
                </a:solidFill>
              </a:rPr>
              <a:t>sur la stratégie </a:t>
            </a:r>
            <a:r>
              <a:rPr lang="fr-FR" b="0" noProof="0" dirty="0" smtClean="0">
                <a:solidFill>
                  <a:schemeClr val="accent6"/>
                </a:solidFill>
              </a:rPr>
              <a:t>de GFP et autres </a:t>
            </a:r>
            <a:r>
              <a:rPr lang="fr-FR" b="0" dirty="0" smtClean="0">
                <a:solidFill>
                  <a:schemeClr val="accent6"/>
                </a:solidFill>
              </a:rPr>
              <a:t>analyses</a:t>
            </a:r>
            <a:endParaRPr lang="fr-FR" b="0" noProof="0" dirty="0" smtClean="0">
              <a:solidFill>
                <a:schemeClr val="accent6"/>
              </a:solidFill>
            </a:endParaRPr>
          </a:p>
          <a:p>
            <a:pPr marL="457200" lvl="1" indent="0" eaLnBrk="1" hangingPunct="1">
              <a:lnSpc>
                <a:spcPct val="130000"/>
              </a:lnSpc>
              <a:spcBef>
                <a:spcPct val="0"/>
              </a:spcBef>
              <a:spcAft>
                <a:spcPts val="0"/>
              </a:spcAft>
              <a:buFontTx/>
              <a:buNone/>
              <a:defRPr/>
            </a:pPr>
            <a:r>
              <a:rPr lang="fr-FR" b="0" noProof="0" dirty="0" smtClean="0">
                <a:solidFill>
                  <a:srgbClr val="C00000"/>
                </a:solidFill>
              </a:rPr>
              <a:t>Chap.5: </a:t>
            </a:r>
            <a:r>
              <a:rPr lang="fr-FR" b="0" noProof="0" dirty="0" smtClean="0">
                <a:solidFill>
                  <a:schemeClr val="accent2"/>
                </a:solidFill>
              </a:rPr>
              <a:t>Maintien de la </a:t>
            </a:r>
            <a:r>
              <a:rPr lang="fr-FR" b="0" noProof="0" dirty="0" smtClean="0">
                <a:solidFill>
                  <a:schemeClr val="accent6"/>
                </a:solidFill>
              </a:rPr>
              <a:t>crédibilité de la stratégie de réforme de la GFP :</a:t>
            </a:r>
          </a:p>
          <a:p>
            <a:pPr marL="933450" lvl="1" indent="-476250" eaLnBrk="1" hangingPunct="1">
              <a:lnSpc>
                <a:spcPct val="130000"/>
              </a:lnSpc>
              <a:spcBef>
                <a:spcPct val="0"/>
              </a:spcBef>
              <a:spcAft>
                <a:spcPts val="0"/>
              </a:spcAft>
              <a:buClr>
                <a:srgbClr val="0F5494"/>
              </a:buClr>
              <a:buFont typeface="Wingdings" pitchFamily="2" charset="2"/>
              <a:buChar char="§"/>
              <a:defRPr/>
            </a:pPr>
            <a:r>
              <a:rPr lang="fr-FR" b="0" noProof="0" dirty="0" smtClean="0">
                <a:solidFill>
                  <a:schemeClr val="accent6"/>
                </a:solidFill>
              </a:rPr>
              <a:t>Plan d’action et budget</a:t>
            </a:r>
          </a:p>
          <a:p>
            <a:pPr marL="933450" lvl="1" indent="-476250" eaLnBrk="1" hangingPunct="1">
              <a:lnSpc>
                <a:spcPct val="130000"/>
              </a:lnSpc>
              <a:spcBef>
                <a:spcPct val="0"/>
              </a:spcBef>
              <a:spcAft>
                <a:spcPts val="0"/>
              </a:spcAft>
              <a:buClr>
                <a:srgbClr val="0F5494"/>
              </a:buClr>
              <a:buFont typeface="Wingdings" pitchFamily="2" charset="2"/>
              <a:buChar char="§"/>
              <a:defRPr/>
            </a:pPr>
            <a:r>
              <a:rPr lang="fr-FR" b="0" noProof="0" dirty="0" smtClean="0">
                <a:solidFill>
                  <a:schemeClr val="accent6"/>
                </a:solidFill>
              </a:rPr>
              <a:t>Dispositifs institutionnels</a:t>
            </a:r>
          </a:p>
          <a:p>
            <a:pPr marL="933450" lvl="1" indent="-476250" eaLnBrk="1" hangingPunct="1">
              <a:lnSpc>
                <a:spcPct val="130000"/>
              </a:lnSpc>
              <a:spcBef>
                <a:spcPct val="0"/>
              </a:spcBef>
              <a:spcAft>
                <a:spcPts val="0"/>
              </a:spcAft>
              <a:buClr>
                <a:srgbClr val="0F5494"/>
              </a:buClr>
              <a:buFont typeface="Wingdings" pitchFamily="2" charset="2"/>
              <a:buChar char="§"/>
              <a:defRPr/>
            </a:pPr>
            <a:r>
              <a:rPr lang="fr-FR" b="0" noProof="0" dirty="0" smtClean="0">
                <a:solidFill>
                  <a:schemeClr val="accent6"/>
                </a:solidFill>
              </a:rPr>
              <a:t>Renforcement des capacités</a:t>
            </a:r>
          </a:p>
          <a:p>
            <a:pPr marL="933450" lvl="1" indent="-476250" eaLnBrk="1" hangingPunct="1">
              <a:lnSpc>
                <a:spcPct val="130000"/>
              </a:lnSpc>
              <a:spcBef>
                <a:spcPct val="0"/>
              </a:spcBef>
              <a:spcAft>
                <a:spcPts val="0"/>
              </a:spcAft>
              <a:buClr>
                <a:srgbClr val="0F5494"/>
              </a:buClr>
              <a:buFont typeface="Wingdings" pitchFamily="2" charset="2"/>
              <a:buChar char="§"/>
              <a:defRPr/>
            </a:pPr>
            <a:r>
              <a:rPr lang="fr-FR" b="0" noProof="0" dirty="0" smtClean="0">
                <a:solidFill>
                  <a:schemeClr val="accent6"/>
                </a:solidFill>
              </a:rPr>
              <a:t>Engagement politique</a:t>
            </a:r>
          </a:p>
          <a:p>
            <a:pPr marL="933450" lvl="1" indent="-476250" eaLnBrk="1" hangingPunct="1">
              <a:lnSpc>
                <a:spcPct val="130000"/>
              </a:lnSpc>
              <a:spcBef>
                <a:spcPct val="0"/>
              </a:spcBef>
              <a:spcAft>
                <a:spcPts val="0"/>
              </a:spcAft>
              <a:buClr>
                <a:srgbClr val="0F5494"/>
              </a:buClr>
              <a:buFont typeface="Wingdings" pitchFamily="2" charset="2"/>
              <a:buChar char="§"/>
              <a:defRPr/>
            </a:pPr>
            <a:r>
              <a:rPr lang="fr-FR" b="0" noProof="0" dirty="0" smtClean="0">
                <a:solidFill>
                  <a:schemeClr val="accent6"/>
                </a:solidFill>
              </a:rPr>
              <a:t>Lutte contre la corruption et la fraude</a:t>
            </a:r>
          </a:p>
          <a:p>
            <a:pPr eaLnBrk="1" hangingPunct="1">
              <a:defRPr/>
            </a:pPr>
            <a:r>
              <a:rPr lang="fr-FR" noProof="0" dirty="0" smtClean="0"/>
              <a:t> </a:t>
            </a:r>
          </a:p>
        </p:txBody>
      </p:sp>
      <p:sp>
        <p:nvSpPr>
          <p:cNvPr id="28676" name="Slide Number Placeholder 1"/>
          <p:cNvSpPr>
            <a:spLocks noGrp="1"/>
          </p:cNvSpPr>
          <p:nvPr>
            <p:ph type="sldNum" sz="quarter" idx="12"/>
          </p:nvPr>
        </p:nvSpPr>
        <p:spPr>
          <a:noFill/>
          <a:ln>
            <a:miter lim="800000"/>
            <a:headEnd/>
            <a:tailEnd/>
          </a:ln>
        </p:spPr>
        <p:txBody>
          <a:bodyPr/>
          <a:lstStyle/>
          <a:p>
            <a:fld id="{6031D74E-0E57-49B1-A59B-99CFE72F468C}" type="slidenum">
              <a:rPr lang="en-GB" smtClean="0"/>
              <a:pPr/>
              <a:t>42</a:t>
            </a:fld>
            <a:endParaRPr lang="en-GB"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95288" y="1339850"/>
            <a:ext cx="8229600" cy="504825"/>
          </a:xfrm>
        </p:spPr>
        <p:txBody>
          <a:bodyPr/>
          <a:lstStyle/>
          <a:p>
            <a:pPr indent="0" eaLnBrk="1" hangingPunct="1"/>
            <a:r>
              <a:rPr lang="fr-FR" sz="2600" noProof="0" dirty="0" smtClean="0"/>
              <a:t>Contenu du rapport annuel de suivi (3)</a:t>
            </a:r>
          </a:p>
        </p:txBody>
      </p:sp>
      <p:sp>
        <p:nvSpPr>
          <p:cNvPr id="24579" name="Rectangle 3"/>
          <p:cNvSpPr>
            <a:spLocks noGrp="1" noChangeArrowheads="1"/>
          </p:cNvSpPr>
          <p:nvPr>
            <p:ph type="body" idx="1"/>
          </p:nvPr>
        </p:nvSpPr>
        <p:spPr>
          <a:xfrm>
            <a:off x="107950" y="2205038"/>
            <a:ext cx="9036050" cy="3887787"/>
          </a:xfrm>
        </p:spPr>
        <p:txBody>
          <a:bodyPr/>
          <a:lstStyle/>
          <a:p>
            <a:pPr marL="457200" lvl="1" indent="0" eaLnBrk="1" hangingPunct="1">
              <a:lnSpc>
                <a:spcPct val="130000"/>
              </a:lnSpc>
              <a:spcBef>
                <a:spcPct val="0"/>
              </a:spcBef>
              <a:spcAft>
                <a:spcPts val="0"/>
              </a:spcAft>
              <a:buFontTx/>
              <a:buNone/>
              <a:defRPr/>
            </a:pPr>
            <a:r>
              <a:rPr lang="fr-FR" b="0" noProof="0" dirty="0" smtClean="0">
                <a:solidFill>
                  <a:srgbClr val="C00000"/>
                </a:solidFill>
              </a:rPr>
              <a:t>Chap.6: </a:t>
            </a:r>
            <a:r>
              <a:rPr lang="fr-FR" b="0" noProof="0" dirty="0" smtClean="0">
                <a:solidFill>
                  <a:schemeClr val="accent6"/>
                </a:solidFill>
              </a:rPr>
              <a:t>conclusions portant sur l’éligibilité: fondée sur les </a:t>
            </a:r>
            <a:r>
              <a:rPr lang="fr-FR" b="0" dirty="0" smtClean="0">
                <a:solidFill>
                  <a:schemeClr val="accent6"/>
                </a:solidFill>
              </a:rPr>
              <a:t>constats</a:t>
            </a:r>
            <a:r>
              <a:rPr lang="fr-FR" b="0" noProof="0" dirty="0" smtClean="0">
                <a:solidFill>
                  <a:schemeClr val="accent6"/>
                </a:solidFill>
              </a:rPr>
              <a:t> des sections 3, 4 et 5</a:t>
            </a:r>
            <a:r>
              <a:rPr lang="fr-FR" b="0" dirty="0" smtClean="0">
                <a:solidFill>
                  <a:schemeClr val="accent6"/>
                </a:solidFill>
              </a:rPr>
              <a:t> de cette présentation.</a:t>
            </a:r>
            <a:endParaRPr lang="fr-FR" b="0" noProof="0" dirty="0" smtClean="0">
              <a:solidFill>
                <a:schemeClr val="accent6"/>
              </a:solidFill>
            </a:endParaRPr>
          </a:p>
          <a:p>
            <a:pPr marL="457200" lvl="1" indent="0" eaLnBrk="1" hangingPunct="1">
              <a:lnSpc>
                <a:spcPct val="130000"/>
              </a:lnSpc>
              <a:spcBef>
                <a:spcPct val="0"/>
              </a:spcBef>
              <a:spcAft>
                <a:spcPts val="0"/>
              </a:spcAft>
              <a:buFontTx/>
              <a:buNone/>
              <a:defRPr/>
            </a:pPr>
            <a:r>
              <a:rPr lang="fr-FR" b="0" noProof="0" dirty="0" smtClean="0">
                <a:solidFill>
                  <a:srgbClr val="C00000"/>
                </a:solidFill>
              </a:rPr>
              <a:t>Chap.7: </a:t>
            </a:r>
            <a:r>
              <a:rPr lang="fr-FR" b="0" noProof="0" dirty="0" smtClean="0">
                <a:solidFill>
                  <a:schemeClr val="accent6"/>
                </a:solidFill>
              </a:rPr>
              <a:t>qualité du dialogue de politique sur la GFP:</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Fréquence des réunions et participants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Questions débattues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Qualité des documents à débattre et des procès verbaux des réunions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Suivi des conclusions et recommandations des réunions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Lien avec d’autres mécanismes de coordination </a:t>
            </a:r>
          </a:p>
          <a:p>
            <a:pPr eaLnBrk="1" hangingPunct="1">
              <a:defRPr/>
            </a:pPr>
            <a:r>
              <a:rPr lang="fr-FR" noProof="0" dirty="0" smtClean="0"/>
              <a:t> </a:t>
            </a:r>
          </a:p>
        </p:txBody>
      </p:sp>
      <p:sp>
        <p:nvSpPr>
          <p:cNvPr id="29700" name="Slide Number Placeholder 1"/>
          <p:cNvSpPr>
            <a:spLocks noGrp="1"/>
          </p:cNvSpPr>
          <p:nvPr>
            <p:ph type="sldNum" sz="quarter" idx="12"/>
          </p:nvPr>
        </p:nvSpPr>
        <p:spPr>
          <a:noFill/>
          <a:ln>
            <a:miter lim="800000"/>
            <a:headEnd/>
            <a:tailEnd/>
          </a:ln>
        </p:spPr>
        <p:txBody>
          <a:bodyPr/>
          <a:lstStyle/>
          <a:p>
            <a:fld id="{ED60F596-C64E-45F0-8CF1-984CBDD8226A}" type="slidenum">
              <a:rPr lang="en-GB" smtClean="0"/>
              <a:pPr/>
              <a:t>43</a:t>
            </a:fld>
            <a:endParaRPr lang="en-GB"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p:txBody>
          <a:bodyPr/>
          <a:lstStyle/>
          <a:p>
            <a:pPr eaLnBrk="1" hangingPunct="1"/>
            <a:endParaRPr lang="fr-FR" b="1" noProof="0" dirty="0" smtClean="0"/>
          </a:p>
          <a:p>
            <a:pPr eaLnBrk="1" hangingPunct="1"/>
            <a:endParaRPr lang="fr-FR" b="1" noProof="0" dirty="0" smtClean="0"/>
          </a:p>
          <a:p>
            <a:pPr eaLnBrk="1" hangingPunct="1"/>
            <a:endParaRPr lang="fr-FR" b="1" noProof="0" dirty="0" smtClean="0"/>
          </a:p>
          <a:p>
            <a:pPr eaLnBrk="1" hangingPunct="1"/>
            <a:r>
              <a:rPr lang="fr-FR" b="1" noProof="0" dirty="0" smtClean="0"/>
              <a:t>Avec tous nos remerciement pour votre attention</a:t>
            </a:r>
          </a:p>
        </p:txBody>
      </p:sp>
      <p:sp>
        <p:nvSpPr>
          <p:cNvPr id="30724" name="Slide Number Placeholder 1"/>
          <p:cNvSpPr>
            <a:spLocks noGrp="1"/>
          </p:cNvSpPr>
          <p:nvPr>
            <p:ph type="sldNum" sz="quarter" idx="12"/>
          </p:nvPr>
        </p:nvSpPr>
        <p:spPr>
          <a:noFill/>
          <a:ln>
            <a:miter lim="800000"/>
            <a:headEnd/>
            <a:tailEnd/>
          </a:ln>
        </p:spPr>
        <p:txBody>
          <a:bodyPr/>
          <a:lstStyle/>
          <a:p>
            <a:fld id="{6413F395-F98B-4464-A6A2-0BF1F5780EBC}" type="slidenum">
              <a:rPr lang="en-GB" smtClean="0"/>
              <a:pPr/>
              <a:t>44</a:t>
            </a:fld>
            <a:endParaRPr lang="en-GB"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87624" y="1268760"/>
            <a:ext cx="7725296" cy="720998"/>
          </a:xfrm>
        </p:spPr>
        <p:txBody>
          <a:bodyPr/>
          <a:lstStyle/>
          <a:p>
            <a:r>
              <a:rPr lang="fr-BE" sz="2400" smtClean="0"/>
              <a:t>Les étapes du cycle budgétaire</a:t>
            </a:r>
            <a:endParaRPr lang="fr-BE" sz="2400"/>
          </a:p>
        </p:txBody>
      </p:sp>
      <p:sp>
        <p:nvSpPr>
          <p:cNvPr id="5" name="Tijdelijke aanduiding voor dianummer 4"/>
          <p:cNvSpPr>
            <a:spLocks noGrp="1"/>
          </p:cNvSpPr>
          <p:nvPr>
            <p:ph type="sldNum" sz="quarter" idx="12"/>
          </p:nvPr>
        </p:nvSpPr>
        <p:spPr/>
        <p:txBody>
          <a:bodyPr/>
          <a:lstStyle/>
          <a:p>
            <a:fld id="{BA9B540C-44DA-4F69-89C9-7C84606640D3}" type="slidenum">
              <a:rPr lang="en-US" smtClean="0"/>
              <a:pPr/>
              <a:t>5</a:t>
            </a:fld>
            <a:endParaRPr lang="en-US" dirty="0"/>
          </a:p>
        </p:txBody>
      </p:sp>
      <p:sp>
        <p:nvSpPr>
          <p:cNvPr id="6" name="Rectangle 2"/>
          <p:cNvSpPr>
            <a:spLocks noChangeArrowheads="1"/>
          </p:cNvSpPr>
          <p:nvPr/>
        </p:nvSpPr>
        <p:spPr bwMode="auto">
          <a:xfrm>
            <a:off x="4267200" y="1828800"/>
            <a:ext cx="1581150" cy="3962400"/>
          </a:xfrm>
          <a:prstGeom prst="rect">
            <a:avLst/>
          </a:prstGeom>
          <a:solidFill>
            <a:srgbClr val="3366FF">
              <a:alpha val="33000"/>
            </a:srgbClr>
          </a:solidFill>
          <a:ln>
            <a:noFill/>
          </a:ln>
        </p:spPr>
        <p:txBody>
          <a:bodyPr wrap="none" lIns="0" tIns="0" rIns="0" bIns="0" anchor="ctr"/>
          <a:lstStyle/>
          <a:p>
            <a:endParaRPr lang="en-US" sz="1200">
              <a:latin typeface="+mj-lt"/>
            </a:endParaRPr>
          </a:p>
        </p:txBody>
      </p:sp>
      <p:sp>
        <p:nvSpPr>
          <p:cNvPr id="7" name="Rectangle 4"/>
          <p:cNvSpPr>
            <a:spLocks noChangeArrowheads="1"/>
          </p:cNvSpPr>
          <p:nvPr/>
        </p:nvSpPr>
        <p:spPr bwMode="auto">
          <a:xfrm>
            <a:off x="611560" y="1700808"/>
            <a:ext cx="9906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ctr"/>
          <a:lstStyle/>
          <a:p>
            <a:endParaRPr lang="en-US" sz="1200">
              <a:latin typeface="+mj-lt"/>
            </a:endParaRPr>
          </a:p>
        </p:txBody>
      </p:sp>
      <p:sp>
        <p:nvSpPr>
          <p:cNvPr id="8" name="Rectangle 5"/>
          <p:cNvSpPr>
            <a:spLocks noChangeArrowheads="1"/>
          </p:cNvSpPr>
          <p:nvPr/>
        </p:nvSpPr>
        <p:spPr bwMode="auto">
          <a:xfrm>
            <a:off x="609600" y="1981200"/>
            <a:ext cx="1143000" cy="533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ctr"/>
          <a:lstStyle/>
          <a:p>
            <a:endParaRPr lang="en-US" sz="1200">
              <a:latin typeface="+mj-lt"/>
            </a:endParaRPr>
          </a:p>
        </p:txBody>
      </p:sp>
      <p:sp>
        <p:nvSpPr>
          <p:cNvPr id="9" name="AutoShape 6"/>
          <p:cNvSpPr>
            <a:spLocks noChangeArrowheads="1"/>
          </p:cNvSpPr>
          <p:nvPr/>
        </p:nvSpPr>
        <p:spPr bwMode="auto">
          <a:xfrm>
            <a:off x="533400" y="2590800"/>
            <a:ext cx="381000" cy="228600"/>
          </a:xfrm>
          <a:prstGeom prst="flowChartProcess">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ctr"/>
          <a:lstStyle/>
          <a:p>
            <a:pPr algn="ctr"/>
            <a:endParaRPr lang="nl-NL" sz="1200">
              <a:solidFill>
                <a:schemeClr val="tx1"/>
              </a:solidFill>
              <a:latin typeface="+mj-lt"/>
            </a:endParaRPr>
          </a:p>
        </p:txBody>
      </p:sp>
      <p:sp>
        <p:nvSpPr>
          <p:cNvPr id="10" name="Rectangle 7"/>
          <p:cNvSpPr>
            <a:spLocks noChangeArrowheads="1"/>
          </p:cNvSpPr>
          <p:nvPr/>
        </p:nvSpPr>
        <p:spPr bwMode="auto">
          <a:xfrm>
            <a:off x="5029200" y="5250934"/>
            <a:ext cx="70532" cy="18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b">
            <a:spAutoFit/>
          </a:bodyPr>
          <a:lstStyle/>
          <a:p>
            <a:r>
              <a:rPr lang="en-US" b="1" dirty="0">
                <a:solidFill>
                  <a:schemeClr val="tx1"/>
                </a:solidFill>
                <a:latin typeface="+mj-lt"/>
              </a:rPr>
              <a:t>t</a:t>
            </a:r>
            <a:endParaRPr lang="en-GB" b="1" dirty="0">
              <a:solidFill>
                <a:schemeClr val="tx1"/>
              </a:solidFill>
              <a:latin typeface="+mj-lt"/>
            </a:endParaRPr>
          </a:p>
        </p:txBody>
      </p:sp>
      <p:sp>
        <p:nvSpPr>
          <p:cNvPr id="11" name="Rectangle 8"/>
          <p:cNvSpPr>
            <a:spLocks noChangeArrowheads="1"/>
          </p:cNvSpPr>
          <p:nvPr/>
        </p:nvSpPr>
        <p:spPr bwMode="auto">
          <a:xfrm>
            <a:off x="6400800" y="5327134"/>
            <a:ext cx="312586" cy="18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b">
            <a:spAutoFit/>
          </a:bodyPr>
          <a:lstStyle/>
          <a:p>
            <a:pPr algn="l"/>
            <a:r>
              <a:rPr lang="en-US" sz="1200" b="1" dirty="0">
                <a:solidFill>
                  <a:schemeClr val="tx1"/>
                </a:solidFill>
                <a:latin typeface="+mj-lt"/>
              </a:rPr>
              <a:t>t+1</a:t>
            </a:r>
            <a:endParaRPr lang="en-GB" sz="1200" b="1" dirty="0">
              <a:solidFill>
                <a:schemeClr val="tx1"/>
              </a:solidFill>
              <a:latin typeface="+mj-lt"/>
            </a:endParaRPr>
          </a:p>
        </p:txBody>
      </p:sp>
      <p:sp>
        <p:nvSpPr>
          <p:cNvPr id="12" name="Rectangle 9"/>
          <p:cNvSpPr>
            <a:spLocks noChangeArrowheads="1"/>
          </p:cNvSpPr>
          <p:nvPr/>
        </p:nvSpPr>
        <p:spPr bwMode="auto">
          <a:xfrm>
            <a:off x="8100392" y="5301208"/>
            <a:ext cx="312586" cy="18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b">
            <a:spAutoFit/>
          </a:bodyPr>
          <a:lstStyle/>
          <a:p>
            <a:pPr algn="l"/>
            <a:r>
              <a:rPr lang="en-US" sz="1200" b="1" dirty="0">
                <a:solidFill>
                  <a:schemeClr val="tx1"/>
                </a:solidFill>
                <a:latin typeface="+mj-lt"/>
              </a:rPr>
              <a:t>t+2</a:t>
            </a:r>
            <a:endParaRPr lang="en-GB" sz="1200" b="1" dirty="0">
              <a:solidFill>
                <a:schemeClr val="tx1"/>
              </a:solidFill>
              <a:latin typeface="+mj-lt"/>
            </a:endParaRPr>
          </a:p>
        </p:txBody>
      </p:sp>
      <p:sp>
        <p:nvSpPr>
          <p:cNvPr id="13" name="Rectangle 10"/>
          <p:cNvSpPr>
            <a:spLocks noChangeArrowheads="1"/>
          </p:cNvSpPr>
          <p:nvPr/>
        </p:nvSpPr>
        <p:spPr bwMode="auto">
          <a:xfrm>
            <a:off x="251520" y="1268760"/>
            <a:ext cx="7620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spAutoFit/>
          </a:bodyPr>
          <a:lstStyle/>
          <a:p>
            <a:pPr algn="ctr"/>
            <a:r>
              <a:rPr lang="en-US" b="1" dirty="0" err="1" smtClean="0">
                <a:solidFill>
                  <a:schemeClr val="tx1"/>
                </a:solidFill>
                <a:latin typeface="+mj-lt"/>
              </a:rPr>
              <a:t>Année</a:t>
            </a:r>
            <a:r>
              <a:rPr lang="en-US" b="1" dirty="0" smtClean="0">
                <a:solidFill>
                  <a:schemeClr val="tx1"/>
                </a:solidFill>
                <a:latin typeface="+mj-lt"/>
              </a:rPr>
              <a:t> </a:t>
            </a:r>
            <a:r>
              <a:rPr lang="en-US" b="1" dirty="0" err="1" smtClean="0">
                <a:solidFill>
                  <a:schemeClr val="tx1"/>
                </a:solidFill>
                <a:latin typeface="+mj-lt"/>
              </a:rPr>
              <a:t>fiscale</a:t>
            </a:r>
            <a:endParaRPr lang="en-GB" sz="1200" b="1" dirty="0">
              <a:solidFill>
                <a:schemeClr val="tx1"/>
              </a:solidFill>
              <a:latin typeface="+mj-lt"/>
            </a:endParaRPr>
          </a:p>
        </p:txBody>
      </p:sp>
      <p:sp>
        <p:nvSpPr>
          <p:cNvPr id="14" name="Rectangle 11"/>
          <p:cNvSpPr>
            <a:spLocks noChangeArrowheads="1"/>
          </p:cNvSpPr>
          <p:nvPr/>
        </p:nvSpPr>
        <p:spPr bwMode="auto">
          <a:xfrm>
            <a:off x="1752600" y="5250934"/>
            <a:ext cx="253274" cy="18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b">
            <a:spAutoFit/>
          </a:bodyPr>
          <a:lstStyle/>
          <a:p>
            <a:pPr algn="l"/>
            <a:r>
              <a:rPr lang="en-US" sz="1200" b="1" dirty="0">
                <a:solidFill>
                  <a:schemeClr val="tx1"/>
                </a:solidFill>
                <a:latin typeface="+mj-lt"/>
              </a:rPr>
              <a:t>t-2</a:t>
            </a:r>
            <a:endParaRPr lang="en-GB" sz="1200" b="1" dirty="0">
              <a:solidFill>
                <a:schemeClr val="tx1"/>
              </a:solidFill>
              <a:latin typeface="+mj-lt"/>
            </a:endParaRPr>
          </a:p>
        </p:txBody>
      </p:sp>
      <p:sp>
        <p:nvSpPr>
          <p:cNvPr id="15" name="Rectangle 12"/>
          <p:cNvSpPr>
            <a:spLocks noChangeArrowheads="1"/>
          </p:cNvSpPr>
          <p:nvPr/>
        </p:nvSpPr>
        <p:spPr bwMode="auto">
          <a:xfrm>
            <a:off x="3352800" y="5250934"/>
            <a:ext cx="253274" cy="18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b">
            <a:spAutoFit/>
          </a:bodyPr>
          <a:lstStyle/>
          <a:p>
            <a:r>
              <a:rPr lang="en-US" b="1" dirty="0">
                <a:solidFill>
                  <a:schemeClr val="tx1"/>
                </a:solidFill>
                <a:latin typeface="+mj-lt"/>
              </a:rPr>
              <a:t>t-1</a:t>
            </a:r>
            <a:endParaRPr lang="en-GB" b="1" dirty="0">
              <a:solidFill>
                <a:schemeClr val="tx1"/>
              </a:solidFill>
              <a:latin typeface="+mj-lt"/>
            </a:endParaRPr>
          </a:p>
        </p:txBody>
      </p:sp>
      <p:sp>
        <p:nvSpPr>
          <p:cNvPr id="16" name="Line 13"/>
          <p:cNvSpPr>
            <a:spLocks noChangeShapeType="1"/>
          </p:cNvSpPr>
          <p:nvPr/>
        </p:nvSpPr>
        <p:spPr bwMode="auto">
          <a:xfrm>
            <a:off x="4267200" y="1828800"/>
            <a:ext cx="0" cy="76200"/>
          </a:xfrm>
          <a:prstGeom prst="line">
            <a:avLst/>
          </a:prstGeom>
          <a:noFill/>
          <a:ln w="19050">
            <a:solidFill>
              <a:schemeClr val="accent2"/>
            </a:solidFill>
            <a:round/>
            <a:headEnd/>
            <a:tailEnd/>
          </a:ln>
          <a:extLst>
            <a:ext uri="{909E8E84-426E-40DD-AFC4-6F175D3DCCD1}">
              <a14:hiddenFill xmlns:a14="http://schemas.microsoft.com/office/drawing/2010/main" xmlns="">
                <a:noFill/>
              </a14:hiddenFill>
            </a:ext>
          </a:extLst>
        </p:spPr>
        <p:txBody>
          <a:bodyPr lIns="0" tIns="0" rIns="0" bIns="0" anchor="b"/>
          <a:lstStyle/>
          <a:p>
            <a:endParaRPr lang="en-GB" sz="1200">
              <a:latin typeface="+mj-lt"/>
            </a:endParaRPr>
          </a:p>
        </p:txBody>
      </p:sp>
      <p:grpSp>
        <p:nvGrpSpPr>
          <p:cNvPr id="44" name="Group 43"/>
          <p:cNvGrpSpPr/>
          <p:nvPr/>
        </p:nvGrpSpPr>
        <p:grpSpPr>
          <a:xfrm>
            <a:off x="228600" y="2286001"/>
            <a:ext cx="5589588" cy="411163"/>
            <a:chOff x="228600" y="2286001"/>
            <a:chExt cx="5589588" cy="411163"/>
          </a:xfrm>
        </p:grpSpPr>
        <p:sp>
          <p:nvSpPr>
            <p:cNvPr id="18" name="Rectangle 15"/>
            <p:cNvSpPr>
              <a:spLocks noChangeArrowheads="1"/>
            </p:cNvSpPr>
            <p:nvPr/>
          </p:nvSpPr>
          <p:spPr bwMode="auto">
            <a:xfrm>
              <a:off x="228600" y="2327276"/>
              <a:ext cx="838200" cy="369888"/>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lIns="0" tIns="0" rIns="0" bIns="0" anchor="b">
              <a:spAutoFit/>
            </a:bodyPr>
            <a:lstStyle/>
            <a:p>
              <a:pPr algn="ctr"/>
              <a:r>
                <a:rPr lang="fr-BE" sz="1200" b="1" smtClean="0">
                  <a:solidFill>
                    <a:srgbClr val="2D5EC1"/>
                  </a:solidFill>
                  <a:latin typeface="+mj-lt"/>
                </a:rPr>
                <a:t>Budget</a:t>
              </a:r>
            </a:p>
            <a:p>
              <a:pPr algn="ctr"/>
              <a:r>
                <a:rPr lang="fr-BE" sz="1200" b="1" smtClean="0">
                  <a:solidFill>
                    <a:srgbClr val="2D5EC1"/>
                  </a:solidFill>
                  <a:latin typeface="+mj-lt"/>
                </a:rPr>
                <a:t>T-1</a:t>
              </a:r>
              <a:endParaRPr lang="fr-BE" sz="1200" b="1">
                <a:solidFill>
                  <a:srgbClr val="2D5EC1"/>
                </a:solidFill>
                <a:latin typeface="+mj-lt"/>
              </a:endParaRPr>
            </a:p>
          </p:txBody>
        </p:sp>
        <p:sp>
          <p:nvSpPr>
            <p:cNvPr id="19" name="AutoShape 16"/>
            <p:cNvSpPr>
              <a:spLocks noChangeArrowheads="1"/>
            </p:cNvSpPr>
            <p:nvPr/>
          </p:nvSpPr>
          <p:spPr bwMode="auto">
            <a:xfrm>
              <a:off x="4341813" y="2286001"/>
              <a:ext cx="1476375" cy="374650"/>
            </a:xfrm>
            <a:prstGeom prst="flowChartProcess">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ctr"/>
            <a:lstStyle/>
            <a:p>
              <a:pPr algn="ctr"/>
              <a:r>
                <a:rPr lang="fr-BE" sz="1200" b="1" smtClean="0">
                  <a:solidFill>
                    <a:srgbClr val="2D5EC1"/>
                  </a:solidFill>
                  <a:latin typeface="+mj-lt"/>
                </a:rPr>
                <a:t>Reportate &amp; Audit</a:t>
              </a:r>
            </a:p>
            <a:p>
              <a:pPr algn="ctr"/>
              <a:r>
                <a:rPr lang="fr-BE" sz="1200" b="1" smtClean="0">
                  <a:solidFill>
                    <a:srgbClr val="2D5EC1"/>
                  </a:solidFill>
                  <a:latin typeface="+mj-lt"/>
                </a:rPr>
                <a:t>Revue de polit.</a:t>
              </a:r>
              <a:endParaRPr lang="fr-BE" sz="1200" b="1">
                <a:solidFill>
                  <a:srgbClr val="2D5EC1"/>
                </a:solidFill>
                <a:latin typeface="+mj-lt"/>
              </a:endParaRPr>
            </a:p>
          </p:txBody>
        </p:sp>
        <p:sp>
          <p:nvSpPr>
            <p:cNvPr id="20" name="AutoShape 17"/>
            <p:cNvSpPr>
              <a:spLocks noChangeArrowheads="1"/>
            </p:cNvSpPr>
            <p:nvPr/>
          </p:nvSpPr>
          <p:spPr bwMode="auto">
            <a:xfrm>
              <a:off x="2767013" y="2286001"/>
              <a:ext cx="1476375" cy="374650"/>
            </a:xfrm>
            <a:prstGeom prst="flowChartProcess">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wrap="none" lIns="0" tIns="0" rIns="0" bIns="0" anchor="ctr"/>
            <a:lstStyle/>
            <a:p>
              <a:pPr algn="ctr"/>
              <a:r>
                <a:rPr lang="fr-BE" sz="1200" b="1" smtClean="0">
                  <a:solidFill>
                    <a:srgbClr val="2D5EC1"/>
                  </a:solidFill>
                  <a:latin typeface="+mj-lt"/>
                </a:rPr>
                <a:t>Exécution du</a:t>
              </a:r>
            </a:p>
            <a:p>
              <a:pPr algn="ctr"/>
              <a:r>
                <a:rPr lang="fr-BE" b="1" smtClean="0">
                  <a:solidFill>
                    <a:srgbClr val="2D5EC1"/>
                  </a:solidFill>
                  <a:latin typeface="+mj-lt"/>
                </a:rPr>
                <a:t>budget</a:t>
              </a:r>
              <a:r>
                <a:rPr lang="fr-BE" sz="1200" b="1" smtClean="0">
                  <a:solidFill>
                    <a:srgbClr val="2D5EC1"/>
                  </a:solidFill>
                  <a:latin typeface="+mj-lt"/>
                </a:rPr>
                <a:t>.</a:t>
              </a:r>
              <a:endParaRPr lang="fr-BE" sz="1200" b="1">
                <a:solidFill>
                  <a:srgbClr val="2D5EC1"/>
                </a:solidFill>
                <a:latin typeface="+mj-lt"/>
              </a:endParaRPr>
            </a:p>
          </p:txBody>
        </p:sp>
        <p:sp>
          <p:nvSpPr>
            <p:cNvPr id="21" name="AutoShape 18"/>
            <p:cNvSpPr>
              <a:spLocks noChangeArrowheads="1"/>
            </p:cNvSpPr>
            <p:nvPr/>
          </p:nvSpPr>
          <p:spPr bwMode="auto">
            <a:xfrm>
              <a:off x="1192213" y="2286001"/>
              <a:ext cx="1476375" cy="374650"/>
            </a:xfrm>
            <a:prstGeom prst="flowChartProcess">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wrap="none" lIns="0" tIns="0" rIns="0" bIns="0" anchor="ctr"/>
            <a:lstStyle/>
            <a:p>
              <a:pPr algn="ctr"/>
              <a:r>
                <a:rPr lang="fr-BE" sz="1200" b="1" smtClean="0">
                  <a:solidFill>
                    <a:srgbClr val="2D5EC1"/>
                  </a:solidFill>
                  <a:latin typeface="+mj-lt"/>
                </a:rPr>
                <a:t>Progr. </a:t>
              </a:r>
              <a:r>
                <a:rPr lang="fr-BE" b="1" smtClean="0">
                  <a:solidFill>
                    <a:srgbClr val="2D5EC1"/>
                  </a:solidFill>
                  <a:latin typeface="+mj-lt"/>
                </a:rPr>
                <a:t>s</a:t>
              </a:r>
              <a:r>
                <a:rPr lang="fr-BE" sz="1200" b="1" smtClean="0">
                  <a:solidFill>
                    <a:srgbClr val="2D5EC1"/>
                  </a:solidFill>
                  <a:latin typeface="+mj-lt"/>
                </a:rPr>
                <a:t>tratég. </a:t>
              </a:r>
            </a:p>
            <a:p>
              <a:pPr algn="ctr"/>
              <a:r>
                <a:rPr lang="fr-BE" sz="1200" b="1" smtClean="0">
                  <a:solidFill>
                    <a:srgbClr val="2D5EC1"/>
                  </a:solidFill>
                  <a:latin typeface="+mj-lt"/>
                </a:rPr>
                <a:t>&amp;</a:t>
              </a:r>
              <a:r>
                <a:rPr lang="fr-BE" b="1" smtClean="0">
                  <a:solidFill>
                    <a:srgbClr val="2D5EC1"/>
                  </a:solidFill>
                  <a:latin typeface="+mj-lt"/>
                </a:rPr>
                <a:t>prép</a:t>
              </a:r>
              <a:r>
                <a:rPr lang="fr-BE" sz="1200" b="1" smtClean="0">
                  <a:solidFill>
                    <a:srgbClr val="2D5EC1"/>
                  </a:solidFill>
                  <a:latin typeface="+mj-lt"/>
                </a:rPr>
                <a:t>. budget</a:t>
              </a:r>
              <a:endParaRPr lang="fr-BE" sz="1200" b="1">
                <a:solidFill>
                  <a:srgbClr val="2D5EC1"/>
                </a:solidFill>
                <a:latin typeface="+mj-lt"/>
              </a:endParaRPr>
            </a:p>
          </p:txBody>
        </p:sp>
      </p:grpSp>
      <p:sp>
        <p:nvSpPr>
          <p:cNvPr id="22" name="Line 19"/>
          <p:cNvSpPr>
            <a:spLocks noChangeShapeType="1"/>
          </p:cNvSpPr>
          <p:nvPr/>
        </p:nvSpPr>
        <p:spPr bwMode="auto">
          <a:xfrm>
            <a:off x="2667000" y="1524000"/>
            <a:ext cx="0" cy="4267200"/>
          </a:xfrm>
          <a:prstGeom prst="line">
            <a:avLst/>
          </a:prstGeom>
          <a:noFill/>
          <a:ln w="9525">
            <a:solidFill>
              <a:srgbClr val="FFFF00"/>
            </a:solidFill>
            <a:prstDash val="sysDot"/>
            <a:round/>
            <a:headEnd/>
            <a:tailEnd/>
          </a:ln>
          <a:extLst>
            <a:ext uri="{909E8E84-426E-40DD-AFC4-6F175D3DCCD1}">
              <a14:hiddenFill xmlns:a14="http://schemas.microsoft.com/office/drawing/2010/main" xmlns="">
                <a:noFill/>
              </a14:hiddenFill>
            </a:ext>
          </a:extLst>
        </p:spPr>
        <p:txBody>
          <a:bodyPr lIns="0" tIns="0" rIns="0" bIns="0" anchor="b"/>
          <a:lstStyle/>
          <a:p>
            <a:endParaRPr lang="en-GB" sz="1200">
              <a:latin typeface="+mj-lt"/>
            </a:endParaRPr>
          </a:p>
        </p:txBody>
      </p:sp>
      <p:sp>
        <p:nvSpPr>
          <p:cNvPr id="23" name="Line 20"/>
          <p:cNvSpPr>
            <a:spLocks noChangeShapeType="1"/>
          </p:cNvSpPr>
          <p:nvPr/>
        </p:nvSpPr>
        <p:spPr bwMode="auto">
          <a:xfrm>
            <a:off x="4267200" y="1524000"/>
            <a:ext cx="0" cy="4267200"/>
          </a:xfrm>
          <a:prstGeom prst="line">
            <a:avLst/>
          </a:prstGeom>
          <a:noFill/>
          <a:ln w="9525">
            <a:solidFill>
              <a:srgbClr val="FFFF00"/>
            </a:solidFill>
            <a:prstDash val="sysDot"/>
            <a:round/>
            <a:headEnd/>
            <a:tailEnd/>
          </a:ln>
          <a:extLst>
            <a:ext uri="{909E8E84-426E-40DD-AFC4-6F175D3DCCD1}">
              <a14:hiddenFill xmlns:a14="http://schemas.microsoft.com/office/drawing/2010/main" xmlns="">
                <a:noFill/>
              </a14:hiddenFill>
            </a:ext>
          </a:extLst>
        </p:spPr>
        <p:txBody>
          <a:bodyPr lIns="0" tIns="0" rIns="0" bIns="0" anchor="b"/>
          <a:lstStyle/>
          <a:p>
            <a:endParaRPr lang="en-GB" sz="1200">
              <a:latin typeface="+mj-lt"/>
            </a:endParaRPr>
          </a:p>
        </p:txBody>
      </p:sp>
      <p:sp>
        <p:nvSpPr>
          <p:cNvPr id="24" name="Line 21"/>
          <p:cNvSpPr>
            <a:spLocks noChangeShapeType="1"/>
          </p:cNvSpPr>
          <p:nvPr/>
        </p:nvSpPr>
        <p:spPr bwMode="auto">
          <a:xfrm>
            <a:off x="5867400" y="1524000"/>
            <a:ext cx="0" cy="4267200"/>
          </a:xfrm>
          <a:prstGeom prst="line">
            <a:avLst/>
          </a:prstGeom>
          <a:noFill/>
          <a:ln w="9525">
            <a:solidFill>
              <a:srgbClr val="FFFF00"/>
            </a:solidFill>
            <a:prstDash val="sysDot"/>
            <a:round/>
            <a:headEnd/>
            <a:tailEnd/>
          </a:ln>
          <a:extLst>
            <a:ext uri="{909E8E84-426E-40DD-AFC4-6F175D3DCCD1}">
              <a14:hiddenFill xmlns:a14="http://schemas.microsoft.com/office/drawing/2010/main" xmlns="">
                <a:noFill/>
              </a14:hiddenFill>
            </a:ext>
          </a:extLst>
        </p:spPr>
        <p:txBody>
          <a:bodyPr lIns="0" tIns="0" rIns="0" bIns="0" anchor="b"/>
          <a:lstStyle/>
          <a:p>
            <a:endParaRPr lang="en-GB" sz="1200">
              <a:latin typeface="+mj-lt"/>
            </a:endParaRPr>
          </a:p>
        </p:txBody>
      </p:sp>
      <p:sp>
        <p:nvSpPr>
          <p:cNvPr id="25" name="Line 22"/>
          <p:cNvSpPr>
            <a:spLocks noChangeShapeType="1"/>
          </p:cNvSpPr>
          <p:nvPr/>
        </p:nvSpPr>
        <p:spPr bwMode="auto">
          <a:xfrm>
            <a:off x="7467600" y="1524000"/>
            <a:ext cx="0" cy="4267200"/>
          </a:xfrm>
          <a:prstGeom prst="line">
            <a:avLst/>
          </a:prstGeom>
          <a:noFill/>
          <a:ln w="9525">
            <a:solidFill>
              <a:srgbClr val="FFFF00"/>
            </a:solidFill>
            <a:prstDash val="sysDot"/>
            <a:round/>
            <a:headEnd/>
            <a:tailEnd/>
          </a:ln>
          <a:extLst>
            <a:ext uri="{909E8E84-426E-40DD-AFC4-6F175D3DCCD1}">
              <a14:hiddenFill xmlns:a14="http://schemas.microsoft.com/office/drawing/2010/main" xmlns="">
                <a:noFill/>
              </a14:hiddenFill>
            </a:ext>
          </a:extLst>
        </p:spPr>
        <p:txBody>
          <a:bodyPr lIns="0" tIns="0" rIns="0" bIns="0" anchor="b"/>
          <a:lstStyle/>
          <a:p>
            <a:endParaRPr lang="en-GB" sz="1200">
              <a:latin typeface="+mj-lt"/>
            </a:endParaRPr>
          </a:p>
        </p:txBody>
      </p:sp>
      <p:sp>
        <p:nvSpPr>
          <p:cNvPr id="26" name="Line 23"/>
          <p:cNvSpPr>
            <a:spLocks noChangeShapeType="1"/>
          </p:cNvSpPr>
          <p:nvPr/>
        </p:nvSpPr>
        <p:spPr bwMode="auto">
          <a:xfrm>
            <a:off x="1219200" y="2971800"/>
            <a:ext cx="46482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lIns="0" tIns="0" rIns="0" bIns="0" anchor="b"/>
          <a:lstStyle/>
          <a:p>
            <a:endParaRPr lang="en-GB" sz="1200">
              <a:latin typeface="+mj-lt"/>
            </a:endParaRPr>
          </a:p>
        </p:txBody>
      </p:sp>
      <p:sp>
        <p:nvSpPr>
          <p:cNvPr id="27" name="Line 24"/>
          <p:cNvSpPr>
            <a:spLocks noChangeShapeType="1"/>
          </p:cNvSpPr>
          <p:nvPr/>
        </p:nvSpPr>
        <p:spPr bwMode="auto">
          <a:xfrm>
            <a:off x="5867400" y="2971800"/>
            <a:ext cx="3048000" cy="0"/>
          </a:xfrm>
          <a:prstGeom prst="line">
            <a:avLst/>
          </a:prstGeom>
          <a:noFill/>
          <a:ln w="19050">
            <a:solidFill>
              <a:schemeClr val="tx1"/>
            </a:solidFill>
            <a:prstDash val="sysDot"/>
            <a:round/>
            <a:headEnd/>
            <a:tailEnd/>
          </a:ln>
          <a:extLst>
            <a:ext uri="{909E8E84-426E-40DD-AFC4-6F175D3DCCD1}">
              <a14:hiddenFill xmlns:a14="http://schemas.microsoft.com/office/drawing/2010/main" xmlns="">
                <a:noFill/>
              </a14:hiddenFill>
            </a:ext>
          </a:extLst>
        </p:spPr>
        <p:txBody>
          <a:bodyPr lIns="0" tIns="0" rIns="0" bIns="0" anchor="b"/>
          <a:lstStyle/>
          <a:p>
            <a:endParaRPr lang="en-GB" sz="1200">
              <a:latin typeface="+mj-lt"/>
            </a:endParaRPr>
          </a:p>
        </p:txBody>
      </p:sp>
      <p:sp>
        <p:nvSpPr>
          <p:cNvPr id="29" name="Rectangle 26"/>
          <p:cNvSpPr>
            <a:spLocks noChangeArrowheads="1"/>
          </p:cNvSpPr>
          <p:nvPr/>
        </p:nvSpPr>
        <p:spPr bwMode="auto">
          <a:xfrm>
            <a:off x="228600" y="4537075"/>
            <a:ext cx="838200" cy="369888"/>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lIns="0" tIns="0" rIns="0" bIns="0" anchor="b">
            <a:spAutoFit/>
          </a:bodyPr>
          <a:lstStyle/>
          <a:p>
            <a:pPr algn="ctr"/>
            <a:r>
              <a:rPr lang="en-US" sz="1200" b="1">
                <a:solidFill>
                  <a:schemeClr val="accent1">
                    <a:lumMod val="50000"/>
                  </a:schemeClr>
                </a:solidFill>
                <a:latin typeface="+mj-lt"/>
              </a:rPr>
              <a:t>Budget</a:t>
            </a:r>
          </a:p>
          <a:p>
            <a:pPr algn="ctr"/>
            <a:r>
              <a:rPr lang="en-US" sz="1200" b="1">
                <a:solidFill>
                  <a:schemeClr val="accent1">
                    <a:lumMod val="50000"/>
                  </a:schemeClr>
                </a:solidFill>
                <a:latin typeface="+mj-lt"/>
              </a:rPr>
              <a:t>T+1</a:t>
            </a:r>
            <a:endParaRPr lang="en-GB" sz="1200" b="1">
              <a:solidFill>
                <a:schemeClr val="accent1">
                  <a:lumMod val="50000"/>
                </a:schemeClr>
              </a:solidFill>
              <a:latin typeface="+mj-lt"/>
            </a:endParaRPr>
          </a:p>
        </p:txBody>
      </p:sp>
      <p:sp>
        <p:nvSpPr>
          <p:cNvPr id="33" name="Line 30"/>
          <p:cNvSpPr>
            <a:spLocks noChangeShapeType="1"/>
          </p:cNvSpPr>
          <p:nvPr/>
        </p:nvSpPr>
        <p:spPr bwMode="auto">
          <a:xfrm>
            <a:off x="4267200" y="5105400"/>
            <a:ext cx="4648200" cy="0"/>
          </a:xfrm>
          <a:prstGeom prst="line">
            <a:avLst/>
          </a:prstGeom>
          <a:noFill/>
          <a:ln w="19050">
            <a:solidFill>
              <a:schemeClr val="tx1"/>
            </a:solidFill>
            <a:round/>
            <a:headEnd/>
            <a:tailEnd/>
          </a:ln>
          <a:extLst>
            <a:ext uri="{909E8E84-426E-40DD-AFC4-6F175D3DCCD1}">
              <a14:hiddenFill xmlns:a14="http://schemas.microsoft.com/office/drawing/2010/main" xmlns="">
                <a:noFill/>
              </a14:hiddenFill>
            </a:ext>
          </a:extLst>
        </p:spPr>
        <p:txBody>
          <a:bodyPr lIns="0" tIns="0" rIns="0" bIns="0" anchor="b"/>
          <a:lstStyle/>
          <a:p>
            <a:endParaRPr lang="en-GB" sz="1200" b="1">
              <a:solidFill>
                <a:schemeClr val="accent1">
                  <a:lumMod val="50000"/>
                </a:schemeClr>
              </a:solidFill>
              <a:latin typeface="+mj-lt"/>
            </a:endParaRPr>
          </a:p>
        </p:txBody>
      </p:sp>
      <p:sp>
        <p:nvSpPr>
          <p:cNvPr id="34" name="Line 31"/>
          <p:cNvSpPr>
            <a:spLocks noChangeShapeType="1"/>
          </p:cNvSpPr>
          <p:nvPr/>
        </p:nvSpPr>
        <p:spPr bwMode="auto">
          <a:xfrm>
            <a:off x="1219200" y="5105400"/>
            <a:ext cx="3048000" cy="0"/>
          </a:xfrm>
          <a:prstGeom prst="line">
            <a:avLst/>
          </a:prstGeom>
          <a:noFill/>
          <a:ln w="19050">
            <a:solidFill>
              <a:schemeClr val="tx1"/>
            </a:solidFill>
            <a:prstDash val="sysDot"/>
            <a:round/>
            <a:headEnd/>
            <a:tailEnd/>
          </a:ln>
          <a:extLst>
            <a:ext uri="{909E8E84-426E-40DD-AFC4-6F175D3DCCD1}">
              <a14:hiddenFill xmlns:a14="http://schemas.microsoft.com/office/drawing/2010/main" xmlns="">
                <a:noFill/>
              </a14:hiddenFill>
            </a:ext>
          </a:extLst>
        </p:spPr>
        <p:txBody>
          <a:bodyPr lIns="0" tIns="0" rIns="0" bIns="0" anchor="b"/>
          <a:lstStyle/>
          <a:p>
            <a:endParaRPr lang="en-GB" sz="1200" b="1">
              <a:solidFill>
                <a:schemeClr val="accent1">
                  <a:lumMod val="50000"/>
                </a:schemeClr>
              </a:solidFill>
              <a:latin typeface="+mj-lt"/>
            </a:endParaRPr>
          </a:p>
        </p:txBody>
      </p:sp>
      <p:sp>
        <p:nvSpPr>
          <p:cNvPr id="45" name="Line 42"/>
          <p:cNvSpPr>
            <a:spLocks noChangeShapeType="1"/>
          </p:cNvSpPr>
          <p:nvPr/>
        </p:nvSpPr>
        <p:spPr bwMode="auto">
          <a:xfrm>
            <a:off x="1219200" y="1524000"/>
            <a:ext cx="0" cy="4267200"/>
          </a:xfrm>
          <a:prstGeom prst="line">
            <a:avLst/>
          </a:prstGeom>
          <a:noFill/>
          <a:ln w="9525">
            <a:solidFill>
              <a:srgbClr val="FFFF00"/>
            </a:solidFill>
            <a:prstDash val="sysDot"/>
            <a:round/>
            <a:headEnd/>
            <a:tailEnd/>
          </a:ln>
          <a:extLst>
            <a:ext uri="{909E8E84-426E-40DD-AFC4-6F175D3DCCD1}">
              <a14:hiddenFill xmlns:a14="http://schemas.microsoft.com/office/drawing/2010/main" xmlns="">
                <a:noFill/>
              </a14:hiddenFill>
            </a:ext>
          </a:extLst>
        </p:spPr>
        <p:txBody>
          <a:bodyPr lIns="0" tIns="0" rIns="0" bIns="0" anchor="b"/>
          <a:lstStyle/>
          <a:p>
            <a:endParaRPr lang="en-GB" sz="1200">
              <a:latin typeface="+mj-lt"/>
            </a:endParaRPr>
          </a:p>
        </p:txBody>
      </p:sp>
      <p:sp>
        <p:nvSpPr>
          <p:cNvPr id="47" name="Rectangle 15"/>
          <p:cNvSpPr>
            <a:spLocks noChangeArrowheads="1"/>
          </p:cNvSpPr>
          <p:nvPr/>
        </p:nvSpPr>
        <p:spPr bwMode="auto">
          <a:xfrm>
            <a:off x="251520" y="3614291"/>
            <a:ext cx="838200" cy="369888"/>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lIns="0" tIns="0" rIns="0" bIns="0" anchor="b">
            <a:spAutoFit/>
          </a:bodyPr>
          <a:lstStyle/>
          <a:p>
            <a:pPr algn="ctr"/>
            <a:r>
              <a:rPr lang="en-US" sz="1200" b="1" dirty="0">
                <a:solidFill>
                  <a:srgbClr val="C00000"/>
                </a:solidFill>
                <a:latin typeface="+mj-lt"/>
              </a:rPr>
              <a:t>Budget</a:t>
            </a:r>
          </a:p>
          <a:p>
            <a:pPr algn="ctr"/>
            <a:r>
              <a:rPr lang="en-US" sz="1200" b="1" dirty="0">
                <a:solidFill>
                  <a:srgbClr val="C00000"/>
                </a:solidFill>
                <a:latin typeface="+mj-lt"/>
              </a:rPr>
              <a:t>T-1</a:t>
            </a:r>
            <a:endParaRPr lang="en-GB" sz="1200" b="1" dirty="0">
              <a:solidFill>
                <a:srgbClr val="C00000"/>
              </a:solidFill>
              <a:latin typeface="+mj-lt"/>
            </a:endParaRPr>
          </a:p>
        </p:txBody>
      </p:sp>
      <p:grpSp>
        <p:nvGrpSpPr>
          <p:cNvPr id="51" name="Group 50"/>
          <p:cNvGrpSpPr/>
          <p:nvPr/>
        </p:nvGrpSpPr>
        <p:grpSpPr>
          <a:xfrm>
            <a:off x="2826345" y="3573016"/>
            <a:ext cx="4625975" cy="374650"/>
            <a:chOff x="1215133" y="3573016"/>
            <a:chExt cx="4625975" cy="374650"/>
          </a:xfrm>
        </p:grpSpPr>
        <p:sp>
          <p:nvSpPr>
            <p:cNvPr id="48" name="AutoShape 16"/>
            <p:cNvSpPr>
              <a:spLocks noChangeArrowheads="1"/>
            </p:cNvSpPr>
            <p:nvPr/>
          </p:nvSpPr>
          <p:spPr bwMode="auto">
            <a:xfrm>
              <a:off x="4364733" y="3573016"/>
              <a:ext cx="1476375" cy="374650"/>
            </a:xfrm>
            <a:prstGeom prst="flowChartProcess">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ctr"/>
            <a:lstStyle/>
            <a:p>
              <a:pPr algn="ctr"/>
              <a:r>
                <a:rPr lang="en-US" sz="1200" b="1" dirty="0" err="1" smtClean="0">
                  <a:solidFill>
                    <a:srgbClr val="C00000"/>
                  </a:solidFill>
                  <a:latin typeface="+mj-lt"/>
                </a:rPr>
                <a:t>Reportate</a:t>
              </a:r>
              <a:r>
                <a:rPr lang="en-US" sz="1200" b="1" dirty="0" smtClean="0">
                  <a:solidFill>
                    <a:srgbClr val="C00000"/>
                  </a:solidFill>
                  <a:latin typeface="+mj-lt"/>
                </a:rPr>
                <a:t> &amp; </a:t>
              </a:r>
              <a:r>
                <a:rPr lang="en-US" sz="1200" b="1" dirty="0">
                  <a:solidFill>
                    <a:srgbClr val="C00000"/>
                  </a:solidFill>
                  <a:latin typeface="+mj-lt"/>
                </a:rPr>
                <a:t>Audit</a:t>
              </a:r>
            </a:p>
            <a:p>
              <a:pPr algn="ctr"/>
              <a:r>
                <a:rPr lang="en-US" sz="1200" b="1" dirty="0" smtClean="0">
                  <a:solidFill>
                    <a:srgbClr val="C00000"/>
                  </a:solidFill>
                  <a:latin typeface="+mj-lt"/>
                </a:rPr>
                <a:t>Revue de polit.</a:t>
              </a:r>
              <a:endParaRPr lang="en-GB" sz="1200" b="1" dirty="0">
                <a:solidFill>
                  <a:srgbClr val="C00000"/>
                </a:solidFill>
                <a:latin typeface="+mj-lt"/>
              </a:endParaRPr>
            </a:p>
          </p:txBody>
        </p:sp>
        <p:sp>
          <p:nvSpPr>
            <p:cNvPr id="49" name="AutoShape 17"/>
            <p:cNvSpPr>
              <a:spLocks noChangeArrowheads="1"/>
            </p:cNvSpPr>
            <p:nvPr/>
          </p:nvSpPr>
          <p:spPr bwMode="auto">
            <a:xfrm>
              <a:off x="2789933" y="3573016"/>
              <a:ext cx="1476375" cy="374650"/>
            </a:xfrm>
            <a:prstGeom prst="flowChartProcess">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wrap="none" lIns="0" tIns="0" rIns="0" bIns="0" anchor="ctr"/>
            <a:lstStyle/>
            <a:p>
              <a:pPr algn="ctr"/>
              <a:r>
                <a:rPr lang="en-US" sz="1200" b="1" dirty="0" err="1" smtClean="0">
                  <a:solidFill>
                    <a:srgbClr val="C00000"/>
                  </a:solidFill>
                  <a:latin typeface="+mj-lt"/>
                </a:rPr>
                <a:t>Exécution</a:t>
              </a:r>
              <a:r>
                <a:rPr lang="en-US" sz="1200" b="1" dirty="0" smtClean="0">
                  <a:solidFill>
                    <a:srgbClr val="C00000"/>
                  </a:solidFill>
                  <a:latin typeface="+mj-lt"/>
                </a:rPr>
                <a:t> du</a:t>
              </a:r>
            </a:p>
            <a:p>
              <a:pPr algn="ctr"/>
              <a:r>
                <a:rPr lang="en-US" b="1" dirty="0" smtClean="0">
                  <a:solidFill>
                    <a:srgbClr val="C00000"/>
                  </a:solidFill>
                  <a:latin typeface="+mj-lt"/>
                </a:rPr>
                <a:t>budget</a:t>
              </a:r>
              <a:r>
                <a:rPr lang="en-US" sz="1200" b="1" dirty="0" smtClean="0">
                  <a:solidFill>
                    <a:srgbClr val="C00000"/>
                  </a:solidFill>
                  <a:latin typeface="+mj-lt"/>
                </a:rPr>
                <a:t>.</a:t>
              </a:r>
              <a:endParaRPr lang="en-GB" sz="1200" b="1" dirty="0">
                <a:solidFill>
                  <a:srgbClr val="C00000"/>
                </a:solidFill>
                <a:latin typeface="+mj-lt"/>
              </a:endParaRPr>
            </a:p>
          </p:txBody>
        </p:sp>
        <p:sp>
          <p:nvSpPr>
            <p:cNvPr id="50" name="AutoShape 18"/>
            <p:cNvSpPr>
              <a:spLocks noChangeArrowheads="1"/>
            </p:cNvSpPr>
            <p:nvPr/>
          </p:nvSpPr>
          <p:spPr bwMode="auto">
            <a:xfrm>
              <a:off x="1215133" y="3573016"/>
              <a:ext cx="1476375" cy="374650"/>
            </a:xfrm>
            <a:prstGeom prst="flowChartProcess">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wrap="none" lIns="0" tIns="0" rIns="0" bIns="0" anchor="ctr"/>
            <a:lstStyle/>
            <a:p>
              <a:pPr algn="ctr"/>
              <a:r>
                <a:rPr lang="en-US" sz="1200" b="1" dirty="0" err="1" smtClean="0">
                  <a:solidFill>
                    <a:srgbClr val="C00000"/>
                  </a:solidFill>
                  <a:latin typeface="+mj-lt"/>
                </a:rPr>
                <a:t>Progr</a:t>
              </a:r>
              <a:r>
                <a:rPr lang="en-US" sz="1200" b="1" dirty="0" smtClean="0">
                  <a:solidFill>
                    <a:srgbClr val="C00000"/>
                  </a:solidFill>
                  <a:latin typeface="+mj-lt"/>
                </a:rPr>
                <a:t>. </a:t>
              </a:r>
              <a:r>
                <a:rPr lang="en-US" b="1" dirty="0" err="1" smtClean="0">
                  <a:solidFill>
                    <a:srgbClr val="C00000"/>
                  </a:solidFill>
                  <a:latin typeface="+mj-lt"/>
                </a:rPr>
                <a:t>s</a:t>
              </a:r>
              <a:r>
                <a:rPr lang="en-US" sz="1200" b="1" dirty="0" err="1" smtClean="0">
                  <a:solidFill>
                    <a:srgbClr val="C00000"/>
                  </a:solidFill>
                  <a:latin typeface="+mj-lt"/>
                </a:rPr>
                <a:t>tratég</a:t>
              </a:r>
              <a:r>
                <a:rPr lang="en-US" sz="1200" b="1" dirty="0" smtClean="0">
                  <a:solidFill>
                    <a:srgbClr val="C00000"/>
                  </a:solidFill>
                  <a:latin typeface="+mj-lt"/>
                </a:rPr>
                <a:t>. </a:t>
              </a:r>
            </a:p>
            <a:p>
              <a:pPr algn="ctr"/>
              <a:r>
                <a:rPr lang="en-US" sz="1200" b="1" dirty="0" smtClean="0">
                  <a:solidFill>
                    <a:srgbClr val="C00000"/>
                  </a:solidFill>
                  <a:latin typeface="+mj-lt"/>
                </a:rPr>
                <a:t>&amp;</a:t>
              </a:r>
              <a:r>
                <a:rPr lang="en-US" b="1" dirty="0" err="1" smtClean="0">
                  <a:solidFill>
                    <a:srgbClr val="C00000"/>
                  </a:solidFill>
                  <a:latin typeface="+mj-lt"/>
                </a:rPr>
                <a:t>prép</a:t>
              </a:r>
              <a:r>
                <a:rPr lang="en-US" sz="1200" b="1" dirty="0" smtClean="0">
                  <a:solidFill>
                    <a:srgbClr val="C00000"/>
                  </a:solidFill>
                  <a:latin typeface="+mj-lt"/>
                </a:rPr>
                <a:t>. budget</a:t>
              </a:r>
              <a:endParaRPr lang="en-GB" sz="1200" b="1" dirty="0">
                <a:solidFill>
                  <a:srgbClr val="C00000"/>
                </a:solidFill>
                <a:latin typeface="+mj-lt"/>
              </a:endParaRPr>
            </a:p>
          </p:txBody>
        </p:sp>
      </p:grpSp>
      <p:grpSp>
        <p:nvGrpSpPr>
          <p:cNvPr id="52" name="Group 51"/>
          <p:cNvGrpSpPr/>
          <p:nvPr/>
        </p:nvGrpSpPr>
        <p:grpSpPr>
          <a:xfrm>
            <a:off x="4283968" y="4581128"/>
            <a:ext cx="4625975" cy="374650"/>
            <a:chOff x="1215133" y="3573016"/>
            <a:chExt cx="4625975" cy="374650"/>
          </a:xfrm>
        </p:grpSpPr>
        <p:sp>
          <p:nvSpPr>
            <p:cNvPr id="53" name="AutoShape 16"/>
            <p:cNvSpPr>
              <a:spLocks noChangeArrowheads="1"/>
            </p:cNvSpPr>
            <p:nvPr/>
          </p:nvSpPr>
          <p:spPr bwMode="auto">
            <a:xfrm>
              <a:off x="4364733" y="3573016"/>
              <a:ext cx="1476375" cy="374650"/>
            </a:xfrm>
            <a:prstGeom prst="flowChartProcess">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nchor="ctr"/>
            <a:lstStyle/>
            <a:p>
              <a:pPr algn="ctr"/>
              <a:r>
                <a:rPr lang="fr-BE" sz="1200" b="1" smtClean="0">
                  <a:solidFill>
                    <a:srgbClr val="00B050"/>
                  </a:solidFill>
                  <a:latin typeface="+mj-lt"/>
                </a:rPr>
                <a:t>Reportate &amp; Audit</a:t>
              </a:r>
            </a:p>
            <a:p>
              <a:pPr algn="ctr"/>
              <a:r>
                <a:rPr lang="fr-BE" sz="1200" b="1" smtClean="0">
                  <a:solidFill>
                    <a:srgbClr val="00B050"/>
                  </a:solidFill>
                  <a:latin typeface="+mj-lt"/>
                </a:rPr>
                <a:t>Revue de polit.</a:t>
              </a:r>
              <a:endParaRPr lang="fr-BE" sz="1200" b="1">
                <a:solidFill>
                  <a:srgbClr val="00B050"/>
                </a:solidFill>
                <a:latin typeface="+mj-lt"/>
              </a:endParaRPr>
            </a:p>
          </p:txBody>
        </p:sp>
        <p:sp>
          <p:nvSpPr>
            <p:cNvPr id="54" name="AutoShape 17"/>
            <p:cNvSpPr>
              <a:spLocks noChangeArrowheads="1"/>
            </p:cNvSpPr>
            <p:nvPr/>
          </p:nvSpPr>
          <p:spPr bwMode="auto">
            <a:xfrm>
              <a:off x="2789933" y="3573016"/>
              <a:ext cx="1476375" cy="374650"/>
            </a:xfrm>
            <a:prstGeom prst="flowChartProcess">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wrap="none" lIns="0" tIns="0" rIns="0" bIns="0" anchor="ctr"/>
            <a:lstStyle/>
            <a:p>
              <a:pPr algn="ctr"/>
              <a:r>
                <a:rPr lang="fr-BE" sz="1200" b="1" smtClean="0">
                  <a:solidFill>
                    <a:srgbClr val="00B050"/>
                  </a:solidFill>
                  <a:latin typeface="+mj-lt"/>
                </a:rPr>
                <a:t>Exécution du</a:t>
              </a:r>
            </a:p>
            <a:p>
              <a:pPr algn="ctr"/>
              <a:r>
                <a:rPr lang="fr-BE" b="1" smtClean="0">
                  <a:solidFill>
                    <a:srgbClr val="00B050"/>
                  </a:solidFill>
                  <a:latin typeface="+mj-lt"/>
                </a:rPr>
                <a:t>budget</a:t>
              </a:r>
              <a:r>
                <a:rPr lang="fr-BE" sz="1200" b="1" smtClean="0">
                  <a:solidFill>
                    <a:srgbClr val="00B050"/>
                  </a:solidFill>
                  <a:latin typeface="+mj-lt"/>
                </a:rPr>
                <a:t>.</a:t>
              </a:r>
              <a:endParaRPr lang="fr-BE" sz="1200" b="1">
                <a:solidFill>
                  <a:srgbClr val="00B050"/>
                </a:solidFill>
                <a:latin typeface="+mj-lt"/>
              </a:endParaRPr>
            </a:p>
          </p:txBody>
        </p:sp>
        <p:sp>
          <p:nvSpPr>
            <p:cNvPr id="55" name="AutoShape 18"/>
            <p:cNvSpPr>
              <a:spLocks noChangeArrowheads="1"/>
            </p:cNvSpPr>
            <p:nvPr/>
          </p:nvSpPr>
          <p:spPr bwMode="auto">
            <a:xfrm>
              <a:off x="1215133" y="3573016"/>
              <a:ext cx="1476375" cy="374650"/>
            </a:xfrm>
            <a:prstGeom prst="flowChartProcess">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wrap="none" lIns="0" tIns="0" rIns="0" bIns="0" anchor="ctr"/>
            <a:lstStyle/>
            <a:p>
              <a:pPr algn="ctr"/>
              <a:r>
                <a:rPr lang="fr-BE" sz="1200" b="1" smtClean="0">
                  <a:solidFill>
                    <a:srgbClr val="00B050"/>
                  </a:solidFill>
                  <a:latin typeface="+mj-lt"/>
                </a:rPr>
                <a:t>Progr. </a:t>
              </a:r>
              <a:r>
                <a:rPr lang="fr-BE" b="1" smtClean="0">
                  <a:solidFill>
                    <a:srgbClr val="00B050"/>
                  </a:solidFill>
                  <a:latin typeface="+mj-lt"/>
                </a:rPr>
                <a:t>s</a:t>
              </a:r>
              <a:r>
                <a:rPr lang="fr-BE" sz="1200" b="1" smtClean="0">
                  <a:solidFill>
                    <a:srgbClr val="00B050"/>
                  </a:solidFill>
                  <a:latin typeface="+mj-lt"/>
                </a:rPr>
                <a:t>tratég. </a:t>
              </a:r>
            </a:p>
            <a:p>
              <a:pPr algn="ctr"/>
              <a:r>
                <a:rPr lang="fr-BE" sz="1200" b="1" smtClean="0">
                  <a:solidFill>
                    <a:srgbClr val="00B050"/>
                  </a:solidFill>
                  <a:latin typeface="+mj-lt"/>
                </a:rPr>
                <a:t>&amp;</a:t>
              </a:r>
              <a:r>
                <a:rPr lang="fr-BE" b="1" smtClean="0">
                  <a:solidFill>
                    <a:srgbClr val="00B050"/>
                  </a:solidFill>
                  <a:latin typeface="+mj-lt"/>
                </a:rPr>
                <a:t>prép</a:t>
              </a:r>
              <a:r>
                <a:rPr lang="fr-BE" sz="1200" b="1" smtClean="0">
                  <a:solidFill>
                    <a:srgbClr val="00B050"/>
                  </a:solidFill>
                  <a:latin typeface="+mj-lt"/>
                </a:rPr>
                <a:t>. budget</a:t>
              </a:r>
              <a:endParaRPr lang="fr-BE" sz="1200" b="1">
                <a:solidFill>
                  <a:srgbClr val="00B050"/>
                </a:solidFill>
                <a:latin typeface="+mj-lt"/>
              </a:endParaRPr>
            </a:p>
          </p:txBody>
        </p:sp>
      </p:grpSp>
    </p:spTree>
    <p:extLst>
      <p:ext uri="{BB962C8B-B14F-4D97-AF65-F5344CB8AC3E}">
        <p14:creationId xmlns:p14="http://schemas.microsoft.com/office/powerpoint/2010/main" xmlns="" val="4068209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323528" y="2852937"/>
            <a:ext cx="8145463" cy="504056"/>
          </a:xfrm>
          <a:prstGeom prst="rect">
            <a:avLst/>
          </a:prstGeom>
          <a:solidFill>
            <a:srgbClr val="DDDDDD"/>
          </a:solidFill>
          <a:ln w="9525" algn="ctr">
            <a:noFill/>
            <a:miter lim="800000"/>
            <a:headEnd/>
            <a:tailEnd/>
          </a:ln>
          <a:effectLst/>
        </p:spPr>
        <p:txBody>
          <a:bodyPr wrap="none" anchor="ctr"/>
          <a:lstStyle/>
          <a:p>
            <a:endParaRPr lang="en-GB"/>
          </a:p>
        </p:txBody>
      </p:sp>
      <p:sp>
        <p:nvSpPr>
          <p:cNvPr id="2" name="Title 1"/>
          <p:cNvSpPr>
            <a:spLocks noGrp="1"/>
          </p:cNvSpPr>
          <p:nvPr>
            <p:ph type="title"/>
          </p:nvPr>
        </p:nvSpPr>
        <p:spPr>
          <a:xfrm>
            <a:off x="428596" y="1000108"/>
            <a:ext cx="8229600" cy="936625"/>
          </a:xfrm>
        </p:spPr>
        <p:txBody>
          <a:bodyPr/>
          <a:lstStyle/>
          <a:p>
            <a:pPr algn="ctr"/>
            <a:r>
              <a:rPr lang="fr-FR" noProof="0" dirty="0" smtClean="0"/>
              <a:t>Plan du module 5</a:t>
            </a:r>
            <a:endParaRPr lang="fr-FR" noProof="0" dirty="0"/>
          </a:p>
        </p:txBody>
      </p:sp>
      <p:sp>
        <p:nvSpPr>
          <p:cNvPr id="3" name="Content Placeholder 2"/>
          <p:cNvSpPr>
            <a:spLocks noGrp="1"/>
          </p:cNvSpPr>
          <p:nvPr>
            <p:ph idx="1"/>
          </p:nvPr>
        </p:nvSpPr>
        <p:spPr>
          <a:xfrm>
            <a:off x="571472" y="2143116"/>
            <a:ext cx="8229600" cy="3529013"/>
          </a:xfrm>
        </p:spPr>
        <p:txBody>
          <a:bodyPr/>
          <a:lstStyle/>
          <a:p>
            <a:pPr marL="457200" indent="-457200">
              <a:spcBef>
                <a:spcPts val="1200"/>
              </a:spcBef>
              <a:buClrTx/>
              <a:buFont typeface="+mj-lt"/>
              <a:buAutoNum type="arabicPeriod"/>
            </a:pPr>
            <a:r>
              <a:rPr lang="fr-FR" sz="2000" i="0" dirty="0" smtClean="0"/>
              <a:t>Introduction: politique budgétaire, gestion des finances publiques et critères d’éligibilité</a:t>
            </a:r>
          </a:p>
          <a:p>
            <a:pPr marL="457200" indent="-457200">
              <a:spcBef>
                <a:spcPts val="1200"/>
              </a:spcBef>
              <a:buClrTx/>
              <a:buFont typeface="+mj-lt"/>
              <a:buAutoNum type="arabicPeriod"/>
            </a:pPr>
            <a:r>
              <a:rPr lang="fr-FR" sz="2000" b="1" i="0" dirty="0" smtClean="0">
                <a:solidFill>
                  <a:srgbClr val="C00000"/>
                </a:solidFill>
              </a:rPr>
              <a:t>Aperçu et approche générale</a:t>
            </a:r>
          </a:p>
          <a:p>
            <a:pPr marL="457200" indent="-457200">
              <a:spcBef>
                <a:spcPts val="1200"/>
              </a:spcBef>
              <a:buClrTx/>
              <a:buFont typeface="+mj-lt"/>
              <a:buAutoNum type="arabicPeriod"/>
            </a:pPr>
            <a:r>
              <a:rPr lang="fr-FR" sz="2000" i="0" dirty="0" smtClean="0"/>
              <a:t>a. </a:t>
            </a:r>
            <a:r>
              <a:rPr lang="fr-FR" sz="2000" i="0" noProof="0" dirty="0" smtClean="0"/>
              <a:t>Diagnostic du système de GFP</a:t>
            </a:r>
          </a:p>
          <a:p>
            <a:pPr marL="857250" lvl="1" indent="-457200">
              <a:spcBef>
                <a:spcPts val="1200"/>
              </a:spcBef>
              <a:buClrTx/>
              <a:buNone/>
            </a:pPr>
            <a:r>
              <a:rPr lang="fr-FR" b="0" dirty="0" smtClean="0"/>
              <a:t> b. Aspects GFP de la mobilisation des revenus domestiques</a:t>
            </a:r>
            <a:endParaRPr lang="fr-FR" b="0" i="0" noProof="0" dirty="0" smtClean="0"/>
          </a:p>
          <a:p>
            <a:pPr marL="457200" indent="-457200">
              <a:spcBef>
                <a:spcPts val="1200"/>
              </a:spcBef>
              <a:buClrTx/>
              <a:buFont typeface="+mj-lt"/>
              <a:buAutoNum type="arabicPeriod"/>
            </a:pPr>
            <a:r>
              <a:rPr lang="fr-FR" sz="2000" i="0" noProof="0" dirty="0" smtClean="0"/>
              <a:t>Evaluation du critère d’éligibilité de l’AB</a:t>
            </a:r>
          </a:p>
          <a:p>
            <a:pPr marL="457200" indent="-457200">
              <a:spcBef>
                <a:spcPts val="1200"/>
              </a:spcBef>
              <a:buClrTx/>
              <a:buFont typeface="+mj-lt"/>
              <a:buAutoNum type="arabicPeriod"/>
            </a:pPr>
            <a:r>
              <a:rPr lang="fr-FR" sz="2000" i="0" noProof="0" dirty="0" smtClean="0"/>
              <a:t>Dialogue GFP et renforcement des capacités</a:t>
            </a:r>
          </a:p>
          <a:p>
            <a:pPr marL="457200" indent="-457200">
              <a:spcBef>
                <a:spcPts val="1200"/>
              </a:spcBef>
              <a:buClrTx/>
              <a:buFont typeface="+mj-lt"/>
              <a:buAutoNum type="arabicPeriod"/>
            </a:pPr>
            <a:r>
              <a:rPr lang="fr-FR" sz="2000" i="0" noProof="0" dirty="0" smtClean="0"/>
              <a:t>Rapport annuel de suivi de la GFP</a:t>
            </a:r>
          </a:p>
          <a:p>
            <a:pPr marL="457200" indent="-457200">
              <a:spcBef>
                <a:spcPts val="2400"/>
              </a:spcBef>
              <a:buClrTx/>
              <a:buFont typeface="+mj-lt"/>
              <a:buAutoNum type="arabicPeriod"/>
            </a:pPr>
            <a:endParaRPr lang="fr-FR" i="0" noProof="0" dirty="0" smtClean="0"/>
          </a:p>
          <a:p>
            <a:pPr marL="457200" indent="-457200">
              <a:spcBef>
                <a:spcPts val="2400"/>
              </a:spcBef>
              <a:buClrTx/>
              <a:buFont typeface="+mj-lt"/>
              <a:buAutoNum type="arabicPeriod"/>
            </a:pPr>
            <a:endParaRPr lang="fr-FR" i="0" noProof="0" dirty="0" smtClean="0"/>
          </a:p>
          <a:p>
            <a:pPr marL="457200" indent="-457200">
              <a:buClrTx/>
              <a:buNone/>
            </a:pPr>
            <a:endParaRPr lang="fr-FR" i="0" noProof="0" dirty="0" smtClean="0"/>
          </a:p>
          <a:p>
            <a:pPr marL="457200" indent="-457200">
              <a:buClrTx/>
              <a:buFont typeface="+mj-lt"/>
              <a:buAutoNum type="arabicPeriod"/>
            </a:pPr>
            <a:endParaRPr lang="fr-FR" i="0" noProof="0" dirty="0" smtClean="0"/>
          </a:p>
          <a:p>
            <a:endParaRPr lang="fr-FR"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6</a:t>
            </a:fld>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8889"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algn="r"/>
            <a:r>
              <a:rPr lang="en-US" sz="1200" b="0"/>
              <a:t>Running Head 12-Point Plain, Title Case</a:t>
            </a:r>
          </a:p>
        </p:txBody>
      </p:sp>
      <p:graphicFrame>
        <p:nvGraphicFramePr>
          <p:cNvPr id="10" name="Group 5"/>
          <p:cNvGraphicFramePr>
            <a:graphicFrameLocks noGrp="1"/>
          </p:cNvGraphicFramePr>
          <p:nvPr/>
        </p:nvGraphicFramePr>
        <p:xfrm>
          <a:off x="394841" y="2584771"/>
          <a:ext cx="4033143" cy="2848320"/>
        </p:xfrm>
        <a:graphic>
          <a:graphicData uri="http://schemas.openxmlformats.org/drawingml/2006/table">
            <a:tbl>
              <a:tblPr/>
              <a:tblGrid>
                <a:gridCol w="4033143"/>
              </a:tblGrid>
              <a:tr h="293455">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fr-BE" sz="1600" b="1" i="0" u="none" strike="noStrike" cap="none" normalizeH="0" baseline="0" noProof="0" dirty="0" smtClean="0">
                          <a:ln>
                            <a:noFill/>
                          </a:ln>
                          <a:solidFill>
                            <a:schemeClr val="bg1"/>
                          </a:solidFill>
                          <a:effectLst/>
                          <a:latin typeface="+mn-lt"/>
                          <a:cs typeface="Arial" charset="0"/>
                        </a:rPr>
                        <a:t>Lors de la conception</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tr>
              <a:tr h="2249842">
                <a:tc>
                  <a:txBody>
                    <a:bodyPr/>
                    <a:lstStyle/>
                    <a:p>
                      <a:pPr marL="0" marR="0" lvl="0" indent="0" algn="l" defTabSz="966788" rtl="0" eaLnBrk="0" fontAlgn="base" latinLnBrk="0" hangingPunct="0">
                        <a:lnSpc>
                          <a:spcPct val="120000"/>
                        </a:lnSpc>
                        <a:spcBef>
                          <a:spcPct val="50000"/>
                        </a:spcBef>
                        <a:spcAft>
                          <a:spcPct val="0"/>
                        </a:spcAft>
                        <a:buClr>
                          <a:srgbClr val="0F5494"/>
                        </a:buClr>
                        <a:buSzTx/>
                        <a:buFont typeface="Wingdings" pitchFamily="2" charset="2"/>
                        <a:buNone/>
                        <a:tabLst/>
                      </a:pPr>
                      <a:r>
                        <a:rPr kumimoji="0" lang="fr-BE" sz="1600" b="1" i="0" u="none" strike="noStrike" kern="1200" cap="none" normalizeH="0" baseline="0" noProof="0" dirty="0" smtClean="0">
                          <a:ln>
                            <a:noFill/>
                          </a:ln>
                          <a:solidFill>
                            <a:srgbClr val="0F5494"/>
                          </a:solidFill>
                          <a:effectLst/>
                          <a:latin typeface="+mn-lt"/>
                          <a:ea typeface="+mn-ea"/>
                          <a:cs typeface="Arial" charset="0"/>
                        </a:rPr>
                        <a:t>Un programme </a:t>
                      </a:r>
                      <a:r>
                        <a:rPr kumimoji="0" lang="fr-BE" sz="1600" b="1" i="0" u="none" strike="noStrike" kern="1200" cap="none" normalizeH="0" baseline="0" noProof="0" dirty="0" smtClean="0">
                          <a:ln>
                            <a:noFill/>
                          </a:ln>
                          <a:solidFill>
                            <a:srgbClr val="C00000"/>
                          </a:solidFill>
                          <a:effectLst/>
                          <a:latin typeface="+mn-lt"/>
                          <a:ea typeface="+mn-ea"/>
                          <a:cs typeface="Arial" charset="0"/>
                        </a:rPr>
                        <a:t>pertinent </a:t>
                      </a:r>
                      <a:r>
                        <a:rPr kumimoji="0" lang="fr-BE" sz="1600" b="0" i="0" u="none" strike="noStrike" kern="1200" cap="none" normalizeH="0" baseline="0" noProof="0" dirty="0" smtClean="0">
                          <a:ln>
                            <a:noFill/>
                          </a:ln>
                          <a:solidFill>
                            <a:srgbClr val="0F5494"/>
                          </a:solidFill>
                          <a:effectLst/>
                          <a:latin typeface="+mn-lt"/>
                          <a:ea typeface="+mn-ea"/>
                          <a:cs typeface="Arial" charset="0"/>
                        </a:rPr>
                        <a:t>(les enjeux clés doivent être abordés) </a:t>
                      </a:r>
                      <a:r>
                        <a:rPr kumimoji="0" lang="fr-BE" sz="1600" b="1" i="0" u="none" strike="noStrike" kern="1200" cap="none" normalizeH="0" baseline="0" noProof="0" dirty="0" smtClean="0">
                          <a:ln>
                            <a:noFill/>
                          </a:ln>
                          <a:solidFill>
                            <a:srgbClr val="0F5494"/>
                          </a:solidFill>
                          <a:effectLst/>
                          <a:latin typeface="+mn-lt"/>
                          <a:ea typeface="+mn-ea"/>
                          <a:cs typeface="Arial" charset="0"/>
                        </a:rPr>
                        <a:t>et </a:t>
                      </a:r>
                      <a:r>
                        <a:rPr kumimoji="0" lang="fr-BE" sz="1600" b="1" i="0" u="none" strike="noStrike" kern="1200" cap="none" normalizeH="0" baseline="0" noProof="0" dirty="0" smtClean="0">
                          <a:ln>
                            <a:noFill/>
                          </a:ln>
                          <a:solidFill>
                            <a:srgbClr val="C00000"/>
                          </a:solidFill>
                          <a:effectLst/>
                          <a:latin typeface="+mn-lt"/>
                          <a:ea typeface="+mn-ea"/>
                          <a:cs typeface="Arial" charset="0"/>
                        </a:rPr>
                        <a:t>crédible</a:t>
                      </a:r>
                      <a:r>
                        <a:rPr kumimoji="0" lang="fr-BE" sz="1600" b="1" i="0" u="none" strike="noStrike" kern="1200" cap="none" normalizeH="0" baseline="0" noProof="0" dirty="0" smtClean="0">
                          <a:ln>
                            <a:noFill/>
                          </a:ln>
                          <a:solidFill>
                            <a:srgbClr val="0F5494"/>
                          </a:solidFill>
                          <a:effectLst/>
                          <a:latin typeface="+mn-lt"/>
                          <a:ea typeface="+mn-ea"/>
                          <a:cs typeface="Arial" charset="0"/>
                        </a:rPr>
                        <a:t> d’amélioration de la GVP doit être en place </a:t>
                      </a:r>
                      <a:r>
                        <a:rPr kumimoji="0" lang="fr-BE" sz="1600" b="0" i="0" u="none" strike="noStrike" kern="1200" cap="none" normalizeH="0" baseline="0" noProof="0" dirty="0" smtClean="0">
                          <a:ln>
                            <a:noFill/>
                          </a:ln>
                          <a:solidFill>
                            <a:srgbClr val="0F5494"/>
                          </a:solidFill>
                          <a:effectLst/>
                          <a:latin typeface="+mn-lt"/>
                          <a:ea typeface="+mn-ea"/>
                          <a:cs typeface="Arial" charset="0"/>
                        </a:rPr>
                        <a:t>(</a:t>
                      </a:r>
                      <a:r>
                        <a:rPr lang="fr-BE" sz="1600" b="0" noProof="0" dirty="0" smtClean="0">
                          <a:solidFill>
                            <a:schemeClr val="accent6"/>
                          </a:solidFill>
                          <a:cs typeface="Arial"/>
                        </a:rPr>
                        <a:t>→ actions appropriées et séquence, arrangement institutionnels budget, engagement politique, progrès réalisés, etc. )</a:t>
                      </a:r>
                      <a:endParaRPr kumimoji="0" lang="fr-BE" sz="1600" b="1" i="0" u="none" strike="noStrike" kern="1200" cap="none" normalizeH="0" baseline="0" noProof="0" dirty="0" smtClean="0">
                        <a:ln>
                          <a:noFill/>
                        </a:ln>
                        <a:solidFill>
                          <a:srgbClr val="0F5494"/>
                        </a:solidFill>
                        <a:effectLst/>
                        <a:latin typeface="+mj-lt"/>
                        <a:ea typeface="+mn-ea"/>
                        <a:cs typeface="Arial" charset="0"/>
                      </a:endParaRP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graphicFrame>
        <p:nvGraphicFramePr>
          <p:cNvPr id="11" name="Group 5"/>
          <p:cNvGraphicFramePr>
            <a:graphicFrameLocks noGrp="1"/>
          </p:cNvGraphicFramePr>
          <p:nvPr/>
        </p:nvGraphicFramePr>
        <p:xfrm>
          <a:off x="4716016" y="2564904"/>
          <a:ext cx="4104456" cy="3026741"/>
        </p:xfrm>
        <a:graphic>
          <a:graphicData uri="http://schemas.openxmlformats.org/drawingml/2006/table">
            <a:tbl>
              <a:tblPr/>
              <a:tblGrid>
                <a:gridCol w="4104456"/>
              </a:tblGrid>
              <a:tr h="417782">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fr-BE" sz="1600" b="1" i="0" u="none" strike="noStrike" cap="none" normalizeH="0" baseline="0" noProof="0" dirty="0" smtClean="0">
                          <a:ln>
                            <a:noFill/>
                          </a:ln>
                          <a:solidFill>
                            <a:schemeClr val="bg1"/>
                          </a:solidFill>
                          <a:effectLst/>
                          <a:latin typeface="+mn-lt"/>
                          <a:cs typeface="Arial" charset="0"/>
                        </a:rPr>
                        <a:t>Pendant la mise en </a:t>
                      </a:r>
                      <a:r>
                        <a:rPr kumimoji="0" lang="fr-BE" sz="1600" b="1" i="0" u="none" strike="noStrike" cap="none" normalizeH="0" baseline="0" noProof="0" dirty="0" smtClean="0">
                          <a:ln>
                            <a:noFill/>
                          </a:ln>
                          <a:solidFill>
                            <a:schemeClr val="bg1"/>
                          </a:solidFill>
                          <a:effectLst/>
                          <a:latin typeface="+mn-lt"/>
                          <a:cs typeface="Arial" charset="0"/>
                        </a:rPr>
                        <a:t>œuvre</a:t>
                      </a:r>
                      <a:endParaRPr kumimoji="0" lang="fr-BE" sz="1600" b="1" i="0" u="none" strike="noStrike" cap="none" normalizeH="0" baseline="0" noProof="0" dirty="0" smtClean="0">
                        <a:ln>
                          <a:noFill/>
                        </a:ln>
                        <a:solidFill>
                          <a:schemeClr val="bg1"/>
                        </a:solidFill>
                        <a:effectLst/>
                        <a:latin typeface="+mn-lt"/>
                        <a:cs typeface="Arial" charset="0"/>
                      </a:endParaRP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tr>
              <a:tr h="2608959">
                <a:tc>
                  <a:txBody>
                    <a:bodyPr/>
                    <a:lstStyle/>
                    <a:p>
                      <a:pPr marL="0" marR="0" lvl="0" indent="0" algn="l" defTabSz="966788" rtl="0" eaLnBrk="0" fontAlgn="base" latinLnBrk="0" hangingPunct="0">
                        <a:lnSpc>
                          <a:spcPct val="120000"/>
                        </a:lnSpc>
                        <a:spcBef>
                          <a:spcPct val="50000"/>
                        </a:spcBef>
                        <a:spcAft>
                          <a:spcPct val="0"/>
                        </a:spcAft>
                        <a:buClr>
                          <a:srgbClr val="0F5494"/>
                        </a:buClr>
                        <a:buSzTx/>
                        <a:buFont typeface="Wingdings" pitchFamily="2" charset="2"/>
                        <a:buNone/>
                        <a:tabLst/>
                      </a:pPr>
                      <a:r>
                        <a:rPr kumimoji="0" lang="fr-BE" sz="1600" b="1" i="0" u="none" strike="noStrike" kern="1200" cap="none" normalizeH="0" baseline="0" noProof="0" dirty="0" smtClean="0">
                          <a:ln>
                            <a:noFill/>
                          </a:ln>
                          <a:solidFill>
                            <a:srgbClr val="0F5494"/>
                          </a:solidFill>
                          <a:effectLst/>
                          <a:latin typeface="+mn-lt"/>
                          <a:ea typeface="+mn-ea"/>
                          <a:cs typeface="Arial" charset="0"/>
                        </a:rPr>
                        <a:t>Une mise en œuvre satisfaisante du programme de réforme de la GFP doit être démontrée </a:t>
                      </a:r>
                      <a:r>
                        <a:rPr kumimoji="0" lang="fr-BE" sz="1600" b="0" i="0" u="none" strike="noStrike" kern="1200" cap="none" normalizeH="0" baseline="0" noProof="0" dirty="0" smtClean="0">
                          <a:ln>
                            <a:noFill/>
                          </a:ln>
                          <a:solidFill>
                            <a:srgbClr val="0F5494"/>
                          </a:solidFill>
                          <a:effectLst/>
                          <a:latin typeface="+mn-lt"/>
                          <a:ea typeface="+mn-ea"/>
                          <a:cs typeface="Arial" charset="0"/>
                        </a:rPr>
                        <a:t>(progrès réalisés par rapport aux changements attendus).</a:t>
                      </a:r>
                    </a:p>
                    <a:p>
                      <a:pPr marL="0" marR="0" lvl="0" indent="0" algn="l" defTabSz="966788" rtl="0" eaLnBrk="0" fontAlgn="base" latinLnBrk="0" hangingPunct="0">
                        <a:lnSpc>
                          <a:spcPct val="120000"/>
                        </a:lnSpc>
                        <a:spcBef>
                          <a:spcPct val="50000"/>
                        </a:spcBef>
                        <a:spcAft>
                          <a:spcPct val="0"/>
                        </a:spcAft>
                        <a:buClr>
                          <a:srgbClr val="0F5494"/>
                        </a:buClr>
                        <a:buSzTx/>
                        <a:buFont typeface="Wingdings" pitchFamily="2" charset="2"/>
                        <a:buNone/>
                        <a:tabLst/>
                      </a:pPr>
                      <a:r>
                        <a:rPr kumimoji="0" lang="fr-BE" sz="1600" b="1" i="0" u="none" strike="noStrike" kern="1200" cap="none" normalizeH="0" baseline="0" noProof="0" dirty="0" smtClean="0">
                          <a:ln>
                            <a:noFill/>
                          </a:ln>
                          <a:solidFill>
                            <a:srgbClr val="0F5494"/>
                          </a:solidFill>
                          <a:effectLst/>
                          <a:latin typeface="+mn-lt"/>
                          <a:ea typeface="+mn-ea"/>
                          <a:cs typeface="Arial" charset="0"/>
                        </a:rPr>
                        <a:t>La pertinence et la crédibilité doivent être maintenues</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sp>
        <p:nvSpPr>
          <p:cNvPr id="13" name="Rectangle 12"/>
          <p:cNvSpPr/>
          <p:nvPr/>
        </p:nvSpPr>
        <p:spPr bwMode="auto">
          <a:xfrm>
            <a:off x="899592" y="2204864"/>
            <a:ext cx="3600400" cy="50405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15" name="TextBox 14"/>
          <p:cNvSpPr txBox="1"/>
          <p:nvPr/>
        </p:nvSpPr>
        <p:spPr>
          <a:xfrm>
            <a:off x="467544" y="1484784"/>
            <a:ext cx="8208912" cy="535531"/>
          </a:xfrm>
          <a:prstGeom prst="rect">
            <a:avLst/>
          </a:prstGeom>
          <a:noFill/>
          <a:ln>
            <a:solidFill>
              <a:schemeClr val="tx1"/>
            </a:solidFill>
          </a:ln>
        </p:spPr>
        <p:txBody>
          <a:bodyPr wrap="square" rtlCol="0">
            <a:spAutoFit/>
          </a:bodyPr>
          <a:lstStyle/>
          <a:p>
            <a:pPr marL="117475" indent="-117475" algn="ctr" defTabSz="966788" eaLnBrk="0" hangingPunct="0">
              <a:lnSpc>
                <a:spcPct val="90000"/>
              </a:lnSpc>
              <a:spcBef>
                <a:spcPct val="50000"/>
              </a:spcBef>
              <a:buClr>
                <a:srgbClr val="0F5494"/>
              </a:buClr>
            </a:pPr>
            <a:r>
              <a:rPr lang="fr-BE" sz="1600" b="1" dirty="0" smtClean="0">
                <a:latin typeface="+mj-lt"/>
                <a:cs typeface="Arial" charset="0"/>
              </a:rPr>
              <a:t>Evaluation de la pertinence et de la crédibilité du programme de réforme de la GFP</a:t>
            </a:r>
            <a:endParaRPr lang="fr-BE" sz="1600" b="1" dirty="0" smtClean="0">
              <a:solidFill>
                <a:srgbClr val="C00000"/>
              </a:solidFill>
              <a:latin typeface="+mj-lt"/>
              <a:cs typeface="Arial" charset="0"/>
            </a:endParaRPr>
          </a:p>
        </p:txBody>
      </p:sp>
      <p:sp>
        <p:nvSpPr>
          <p:cNvPr id="16" name="Down Arrow 15"/>
          <p:cNvSpPr/>
          <p:nvPr/>
        </p:nvSpPr>
        <p:spPr bwMode="auto">
          <a:xfrm>
            <a:off x="2411760" y="2780928"/>
            <a:ext cx="3744416" cy="720080"/>
          </a:xfrm>
          <a:prstGeom prst="downArrow">
            <a:avLst>
              <a:gd name="adj1" fmla="val 50000"/>
              <a:gd name="adj2" fmla="val 69400"/>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20" name="AutoShape 4"/>
          <p:cNvSpPr>
            <a:spLocks noChangeArrowheads="1"/>
          </p:cNvSpPr>
          <p:nvPr/>
        </p:nvSpPr>
        <p:spPr bwMode="auto">
          <a:xfrm rot="10800000" flipH="1">
            <a:off x="3203848" y="2276872"/>
            <a:ext cx="2449512" cy="216024"/>
          </a:xfrm>
          <a:prstGeom prst="triangle">
            <a:avLst>
              <a:gd name="adj" fmla="val 53106"/>
            </a:avLst>
          </a:prstGeom>
          <a:solidFill>
            <a:srgbClr val="0F5494">
              <a:alpha val="50000"/>
            </a:srgbClr>
          </a:solidFill>
          <a:ln w="12700">
            <a:noFill/>
            <a:miter lim="800000"/>
            <a:headEnd/>
            <a:tailEnd/>
          </a:ln>
          <a:effectLst/>
        </p:spPr>
        <p:txBody>
          <a:bodyPr rot="10800000" wrap="none" anchor="ctr"/>
          <a:lstStyle/>
          <a:p>
            <a:pPr eaLnBrk="0" hangingPunct="0"/>
            <a:endParaRPr lang="pt-BR"/>
          </a:p>
        </p:txBody>
      </p:sp>
      <p:sp>
        <p:nvSpPr>
          <p:cNvPr id="12" name="Slide Number Placeholder 3"/>
          <p:cNvSpPr>
            <a:spLocks noGrp="1"/>
          </p:cNvSpPr>
          <p:nvPr>
            <p:ph type="sldNum" sz="quarter" idx="12"/>
          </p:nvPr>
        </p:nvSpPr>
        <p:spPr>
          <a:xfrm>
            <a:off x="6588224" y="6381750"/>
            <a:ext cx="2133600" cy="476250"/>
          </a:xfrm>
        </p:spPr>
        <p:txBody>
          <a:bodyPr/>
          <a:lstStyle/>
          <a:p>
            <a:fld id="{37B83C0C-BC65-4367-9B8A-060D4801009D}" type="slidenum">
              <a:rPr lang="en-GB" smtClean="0"/>
              <a:pPr/>
              <a:t>7</a:t>
            </a:fld>
            <a:endParaRPr lang="en-GB" dirty="0"/>
          </a:p>
        </p:txBody>
      </p:sp>
      <p:sp>
        <p:nvSpPr>
          <p:cNvPr id="14" name="Rectangle 13"/>
          <p:cNvSpPr/>
          <p:nvPr/>
        </p:nvSpPr>
        <p:spPr bwMode="auto">
          <a:xfrm>
            <a:off x="323528" y="5733256"/>
            <a:ext cx="8640960" cy="792088"/>
          </a:xfrm>
          <a:prstGeom prst="rect">
            <a:avLst/>
          </a:prstGeom>
          <a:solidFill>
            <a:srgbClr val="0F5494">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476250" indent="-476250" algn="ctr">
              <a:lnSpc>
                <a:spcPct val="130000"/>
              </a:lnSpc>
              <a:spcAft>
                <a:spcPts val="0"/>
              </a:spcAft>
              <a:defRPr/>
            </a:pPr>
            <a:r>
              <a:rPr lang="fr-BE" sz="1800" b="1" dirty="0" smtClean="0">
                <a:solidFill>
                  <a:srgbClr val="C00000"/>
                </a:solidFill>
              </a:rPr>
              <a:t>La GFP doit être analysée et suivie pour tous les contrats d’AB</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47600" name="Group 16"/>
          <p:cNvGraphicFramePr>
            <a:graphicFrameLocks noGrp="1"/>
          </p:cNvGraphicFramePr>
          <p:nvPr/>
        </p:nvGraphicFramePr>
        <p:xfrm>
          <a:off x="320452" y="1400869"/>
          <a:ext cx="2559050" cy="2239437"/>
        </p:xfrm>
        <a:graphic>
          <a:graphicData uri="http://schemas.openxmlformats.org/drawingml/2006/table">
            <a:tbl>
              <a:tblPr/>
              <a:tblGrid>
                <a:gridCol w="2559050"/>
              </a:tblGrid>
              <a:tr h="292100">
                <a:tc>
                  <a:txBody>
                    <a:bodyPr/>
                    <a:lstStyle/>
                    <a:p>
                      <a:pPr marL="0" marR="0" lvl="0" indent="0" algn="ctr" defTabSz="914400" rtl="0" eaLnBrk="0" fontAlgn="base" latinLnBrk="0" hangingPunct="0">
                        <a:lnSpc>
                          <a:spcPct val="90000"/>
                        </a:lnSpc>
                        <a:spcBef>
                          <a:spcPct val="0"/>
                        </a:spcBef>
                        <a:spcAft>
                          <a:spcPct val="0"/>
                        </a:spcAft>
                        <a:buClr>
                          <a:schemeClr val="bg2"/>
                        </a:buClr>
                        <a:buSzTx/>
                        <a:buFont typeface="Wingdings" pitchFamily="2" charset="2"/>
                        <a:buNone/>
                        <a:tabLst/>
                      </a:pPr>
                      <a:r>
                        <a:rPr kumimoji="0" lang="fr-BE" sz="1400" b="1" i="0" u="none" strike="noStrike" cap="none" normalizeH="0" baseline="0" noProof="0" dirty="0" smtClean="0">
                          <a:ln>
                            <a:noFill/>
                          </a:ln>
                          <a:solidFill>
                            <a:schemeClr val="bg1"/>
                          </a:solidFill>
                          <a:effectLst/>
                          <a:latin typeface="Arial" charset="0"/>
                          <a:cs typeface="Arial" charset="0"/>
                        </a:rPr>
                        <a:t>CBGD</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tr>
              <a:tr h="1903413">
                <a:tc>
                  <a:txBody>
                    <a:bodyPr/>
                    <a:lstStyle/>
                    <a:p>
                      <a:pPr marL="117475" marR="0" lvl="0" indent="-117475" algn="ctr" defTabSz="914400" rtl="0" eaLnBrk="0" fontAlgn="base" latinLnBrk="0" hangingPunct="0">
                        <a:lnSpc>
                          <a:spcPct val="90000"/>
                        </a:lnSpc>
                        <a:spcBef>
                          <a:spcPct val="0"/>
                        </a:spcBef>
                        <a:spcAft>
                          <a:spcPct val="0"/>
                        </a:spcAft>
                        <a:buClr>
                          <a:schemeClr val="bg2"/>
                        </a:buClr>
                        <a:buSzTx/>
                        <a:buFontTx/>
                        <a:buNone/>
                        <a:tabLst/>
                      </a:pPr>
                      <a:r>
                        <a:rPr lang="fr-BE" sz="1600" b="1" noProof="0" dirty="0" smtClean="0">
                          <a:solidFill>
                            <a:srgbClr val="0F5494"/>
                          </a:solidFill>
                        </a:rPr>
                        <a:t>Accent</a:t>
                      </a:r>
                      <a:r>
                        <a:rPr lang="fr-BE" sz="1600" b="1" baseline="0" noProof="0" dirty="0" smtClean="0">
                          <a:solidFill>
                            <a:srgbClr val="0F5494"/>
                          </a:solidFill>
                        </a:rPr>
                        <a:t> sur l’entièreté du système de GFP et les fonctions essentielles</a:t>
                      </a:r>
                      <a:r>
                        <a:rPr lang="fr-BE" sz="1600" b="1" noProof="0" dirty="0" smtClean="0">
                          <a:solidFill>
                            <a:srgbClr val="0F5494"/>
                          </a:solidFill>
                        </a:rPr>
                        <a:t> </a:t>
                      </a:r>
                      <a:endParaRPr kumimoji="0" lang="fr-BE" sz="1600" b="1" i="0" u="none" strike="noStrike" cap="none" normalizeH="0" baseline="0" noProof="0" dirty="0" smtClean="0">
                        <a:ln>
                          <a:noFill/>
                        </a:ln>
                        <a:solidFill>
                          <a:srgbClr val="0F5494"/>
                        </a:solidFill>
                        <a:effectLst/>
                        <a:latin typeface="Arial" charset="0"/>
                        <a:cs typeface="Arial" charset="0"/>
                      </a:endParaRP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graphicFrame>
        <p:nvGraphicFramePr>
          <p:cNvPr id="1347616" name="Group 32"/>
          <p:cNvGraphicFramePr>
            <a:graphicFrameLocks noGrp="1"/>
          </p:cNvGraphicFramePr>
          <p:nvPr/>
        </p:nvGraphicFramePr>
        <p:xfrm>
          <a:off x="2339752" y="3717032"/>
          <a:ext cx="4581525" cy="1357848"/>
        </p:xfrm>
        <a:graphic>
          <a:graphicData uri="http://schemas.openxmlformats.org/drawingml/2006/table">
            <a:tbl>
              <a:tblPr/>
              <a:tblGrid>
                <a:gridCol w="4581525"/>
              </a:tblGrid>
              <a:tr h="277813">
                <a:tc>
                  <a:txBody>
                    <a:bodyPr/>
                    <a:lstStyle/>
                    <a:p>
                      <a:pPr marL="0" marR="0" lvl="0" indent="0" algn="ctr" defTabSz="914400" rtl="0" eaLnBrk="0" fontAlgn="base" latinLnBrk="0" hangingPunct="0">
                        <a:lnSpc>
                          <a:spcPct val="90000"/>
                        </a:lnSpc>
                        <a:spcBef>
                          <a:spcPct val="0"/>
                        </a:spcBef>
                        <a:spcAft>
                          <a:spcPct val="0"/>
                        </a:spcAft>
                        <a:buClr>
                          <a:schemeClr val="bg2"/>
                        </a:buClr>
                        <a:buSzTx/>
                        <a:buFont typeface="Wingdings" pitchFamily="2" charset="2"/>
                        <a:buNone/>
                        <a:tabLst/>
                      </a:pPr>
                      <a:r>
                        <a:rPr kumimoji="0" lang="fr-BE" sz="1400" b="1" i="0" u="none" strike="noStrike" cap="none" normalizeH="0" baseline="0" noProof="0" dirty="0" smtClean="0">
                          <a:ln>
                            <a:noFill/>
                          </a:ln>
                          <a:solidFill>
                            <a:schemeClr val="bg1"/>
                          </a:solidFill>
                          <a:effectLst/>
                          <a:latin typeface="Arial" charset="0"/>
                          <a:cs typeface="Arial" charset="0"/>
                        </a:rPr>
                        <a:t>CCAE</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tr>
              <a:tr h="749300">
                <a:tc>
                  <a:txBody>
                    <a:bodyPr/>
                    <a:lstStyle/>
                    <a:p>
                      <a:pPr marL="117475" marR="0" lvl="0" indent="-117475" algn="ctr" defTabSz="914400" rtl="0" eaLnBrk="0" fontAlgn="base" latinLnBrk="0" hangingPunct="0">
                        <a:lnSpc>
                          <a:spcPct val="90000"/>
                        </a:lnSpc>
                        <a:spcBef>
                          <a:spcPct val="0"/>
                        </a:spcBef>
                        <a:spcAft>
                          <a:spcPct val="0"/>
                        </a:spcAft>
                        <a:buClr>
                          <a:schemeClr val="bg2"/>
                        </a:buClr>
                        <a:buSzTx/>
                        <a:buFontTx/>
                        <a:buNone/>
                        <a:tabLst/>
                      </a:pPr>
                      <a:r>
                        <a:rPr lang="fr-BE" sz="1600" b="1" kern="1200" noProof="0" dirty="0" smtClean="0">
                          <a:solidFill>
                            <a:srgbClr val="0F5494"/>
                          </a:solidFill>
                          <a:latin typeface="+mn-lt"/>
                          <a:ea typeface="+mn-ea"/>
                          <a:cs typeface="+mn-cs"/>
                        </a:rPr>
                        <a:t> Accent sur la restauration des fonctions essentielles </a:t>
                      </a:r>
                      <a:r>
                        <a:rPr lang="fr-BE" sz="1600" b="1" kern="1200" baseline="0" noProof="0" dirty="0" smtClean="0">
                          <a:solidFill>
                            <a:srgbClr val="0F5494"/>
                          </a:solidFill>
                          <a:latin typeface="+mn-lt"/>
                          <a:ea typeface="+mn-ea"/>
                          <a:cs typeface="+mn-cs"/>
                        </a:rPr>
                        <a:t>de la GFP et la fourniture des services sociaux de base.</a:t>
                      </a:r>
                      <a:endParaRPr lang="fr-BE" sz="1600" b="1" kern="1200" noProof="0" dirty="0" smtClean="0">
                        <a:solidFill>
                          <a:srgbClr val="0F5494"/>
                        </a:solidFill>
                        <a:latin typeface="+mn-lt"/>
                        <a:ea typeface="+mn-ea"/>
                        <a:cs typeface="+mn-cs"/>
                      </a:endParaRP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sp>
        <p:nvSpPr>
          <p:cNvPr id="1347587" name="AutoShape 3"/>
          <p:cNvSpPr>
            <a:spLocks noChangeArrowheads="1"/>
          </p:cNvSpPr>
          <p:nvPr/>
        </p:nvSpPr>
        <p:spPr bwMode="auto">
          <a:xfrm rot="10800000">
            <a:off x="3490640" y="3352923"/>
            <a:ext cx="2449512" cy="292100"/>
          </a:xfrm>
          <a:prstGeom prst="triangle">
            <a:avLst>
              <a:gd name="adj" fmla="val 49995"/>
            </a:avLst>
          </a:prstGeom>
          <a:solidFill>
            <a:srgbClr val="0F5494">
              <a:alpha val="50000"/>
            </a:srgbClr>
          </a:solidFill>
          <a:ln w="12700">
            <a:noFill/>
            <a:miter lim="800000"/>
            <a:headEnd/>
            <a:tailEnd/>
          </a:ln>
          <a:effectLst/>
        </p:spPr>
        <p:txBody>
          <a:bodyPr vert="eaVert" wrap="none" anchor="ctr"/>
          <a:lstStyle/>
          <a:p>
            <a:pPr eaLnBrk="0" hangingPunct="0"/>
            <a:endParaRPr lang="pt-BR"/>
          </a:p>
        </p:txBody>
      </p:sp>
      <p:sp>
        <p:nvSpPr>
          <p:cNvPr id="1347589" name="AutoShape 5"/>
          <p:cNvSpPr>
            <a:spLocks noChangeArrowheads="1"/>
          </p:cNvSpPr>
          <p:nvPr/>
        </p:nvSpPr>
        <p:spPr bwMode="auto">
          <a:xfrm rot="5400000" flipH="1">
            <a:off x="5206504" y="2362448"/>
            <a:ext cx="1903412" cy="292100"/>
          </a:xfrm>
          <a:prstGeom prst="triangle">
            <a:avLst>
              <a:gd name="adj" fmla="val 49995"/>
            </a:avLst>
          </a:prstGeom>
          <a:solidFill>
            <a:srgbClr val="0F5494">
              <a:alpha val="50000"/>
            </a:srgbClr>
          </a:solidFill>
          <a:ln w="12700">
            <a:noFill/>
            <a:miter lim="800000"/>
            <a:headEnd/>
            <a:tailEnd/>
          </a:ln>
          <a:effectLst/>
        </p:spPr>
        <p:txBody>
          <a:bodyPr vert="eaVert" wrap="none" anchor="ctr"/>
          <a:lstStyle/>
          <a:p>
            <a:pPr eaLnBrk="0" hangingPunct="0"/>
            <a:endParaRPr lang="pt-BR"/>
          </a:p>
        </p:txBody>
      </p:sp>
      <p:sp>
        <p:nvSpPr>
          <p:cNvPr id="1347590" name="AutoShape 6"/>
          <p:cNvSpPr>
            <a:spLocks noChangeArrowheads="1"/>
          </p:cNvSpPr>
          <p:nvPr/>
        </p:nvSpPr>
        <p:spPr bwMode="auto">
          <a:xfrm rot="16200000">
            <a:off x="2182168" y="2362448"/>
            <a:ext cx="1903412" cy="292100"/>
          </a:xfrm>
          <a:prstGeom prst="triangle">
            <a:avLst>
              <a:gd name="adj" fmla="val 49995"/>
            </a:avLst>
          </a:prstGeom>
          <a:solidFill>
            <a:srgbClr val="0F5494">
              <a:alpha val="50000"/>
            </a:srgbClr>
          </a:solidFill>
          <a:ln w="12700">
            <a:noFill/>
            <a:miter lim="800000"/>
            <a:headEnd/>
            <a:tailEnd/>
          </a:ln>
          <a:effectLst/>
        </p:spPr>
        <p:txBody>
          <a:bodyPr vert="eaVert" wrap="none" anchor="ctr"/>
          <a:lstStyle/>
          <a:p>
            <a:pPr eaLnBrk="0" hangingPunct="0"/>
            <a:endParaRPr lang="pt-BR"/>
          </a:p>
        </p:txBody>
      </p:sp>
      <p:sp>
        <p:nvSpPr>
          <p:cNvPr id="1347591" name="AutoShape 7"/>
          <p:cNvSpPr>
            <a:spLocks noChangeArrowheads="1"/>
          </p:cNvSpPr>
          <p:nvPr/>
        </p:nvSpPr>
        <p:spPr bwMode="auto">
          <a:xfrm>
            <a:off x="3314477" y="1713607"/>
            <a:ext cx="2663825" cy="1606550"/>
          </a:xfrm>
          <a:prstGeom prst="star16">
            <a:avLst>
              <a:gd name="adj" fmla="val 37500"/>
            </a:avLst>
          </a:prstGeom>
          <a:solidFill>
            <a:srgbClr val="0F5494">
              <a:alpha val="75000"/>
            </a:srgbClr>
          </a:solidFill>
          <a:ln w="12700">
            <a:solidFill>
              <a:schemeClr val="bg2"/>
            </a:solidFill>
            <a:miter lim="800000"/>
            <a:headEnd/>
            <a:tailEnd/>
          </a:ln>
          <a:effectLst/>
        </p:spPr>
        <p:txBody>
          <a:bodyPr lIns="72000" tIns="72000" rIns="72000" bIns="72000" anchor="ctr"/>
          <a:lstStyle/>
          <a:p>
            <a:pPr algn="ctr" eaLnBrk="0" hangingPunct="0"/>
            <a:r>
              <a:rPr lang="fr-BE" sz="1600" b="1" dirty="0" smtClean="0">
                <a:solidFill>
                  <a:schemeClr val="bg1"/>
                </a:solidFill>
              </a:rPr>
              <a:t>Evaluez la GFP pour tous les types de contrats</a:t>
            </a:r>
            <a:endParaRPr lang="fr-BE" sz="1600" b="1" dirty="0">
              <a:solidFill>
                <a:schemeClr val="bg1"/>
              </a:solidFill>
            </a:endParaRPr>
          </a:p>
        </p:txBody>
      </p:sp>
      <p:graphicFrame>
        <p:nvGraphicFramePr>
          <p:cNvPr id="1347608" name="Group 24"/>
          <p:cNvGraphicFramePr>
            <a:graphicFrameLocks noGrp="1"/>
          </p:cNvGraphicFramePr>
          <p:nvPr/>
        </p:nvGraphicFramePr>
        <p:xfrm>
          <a:off x="6383115" y="1400869"/>
          <a:ext cx="2586037" cy="2234674"/>
        </p:xfrm>
        <a:graphic>
          <a:graphicData uri="http://schemas.openxmlformats.org/drawingml/2006/table">
            <a:tbl>
              <a:tblPr/>
              <a:tblGrid>
                <a:gridCol w="2586037"/>
              </a:tblGrid>
              <a:tr h="292100">
                <a:tc>
                  <a:txBody>
                    <a:bodyPr/>
                    <a:lstStyle/>
                    <a:p>
                      <a:pPr marL="0" marR="0" lvl="0" indent="0" algn="ctr" defTabSz="914400" rtl="0" eaLnBrk="0" fontAlgn="base" latinLnBrk="0" hangingPunct="0">
                        <a:lnSpc>
                          <a:spcPct val="90000"/>
                        </a:lnSpc>
                        <a:spcBef>
                          <a:spcPct val="0"/>
                        </a:spcBef>
                        <a:spcAft>
                          <a:spcPct val="0"/>
                        </a:spcAft>
                        <a:buClr>
                          <a:schemeClr val="bg2"/>
                        </a:buClr>
                        <a:buSzTx/>
                        <a:buFont typeface="Wingdings" pitchFamily="2" charset="2"/>
                        <a:buNone/>
                        <a:tabLst/>
                      </a:pPr>
                      <a:r>
                        <a:rPr kumimoji="0" lang="fr-BE" sz="1400" b="1" i="0" u="none" strike="noStrike" cap="none" normalizeH="0" baseline="0" noProof="0" dirty="0" smtClean="0">
                          <a:ln>
                            <a:noFill/>
                          </a:ln>
                          <a:solidFill>
                            <a:schemeClr val="bg1"/>
                          </a:solidFill>
                          <a:effectLst/>
                          <a:latin typeface="Arial" charset="0"/>
                          <a:cs typeface="Arial" charset="0"/>
                        </a:rPr>
                        <a:t>CRS</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tr>
              <a:tr h="1898650">
                <a:tc>
                  <a:txBody>
                    <a:bodyPr/>
                    <a:lstStyle/>
                    <a:p>
                      <a:pPr marL="117475" marR="0" lvl="0" indent="-117475" algn="ctr" defTabSz="914400" rtl="0" eaLnBrk="0" fontAlgn="base" latinLnBrk="0" hangingPunct="0">
                        <a:lnSpc>
                          <a:spcPct val="90000"/>
                        </a:lnSpc>
                        <a:spcBef>
                          <a:spcPct val="0"/>
                        </a:spcBef>
                        <a:spcAft>
                          <a:spcPct val="0"/>
                        </a:spcAft>
                        <a:buClr>
                          <a:schemeClr val="bg2"/>
                        </a:buClr>
                        <a:buSzTx/>
                        <a:buFontTx/>
                        <a:buNone/>
                        <a:tabLst/>
                      </a:pPr>
                      <a:r>
                        <a:rPr lang="fr-BE" sz="1600" b="1" kern="1200" noProof="0" dirty="0" smtClean="0">
                          <a:solidFill>
                            <a:srgbClr val="0F5494"/>
                          </a:solidFill>
                          <a:latin typeface="+mn-lt"/>
                          <a:ea typeface="+mn-ea"/>
                          <a:cs typeface="+mn-cs"/>
                        </a:rPr>
                        <a:t>Accent (également) sur les aspects GFP</a:t>
                      </a:r>
                      <a:r>
                        <a:rPr lang="fr-BE" sz="1600" b="1" kern="1200" baseline="0" noProof="0" dirty="0" smtClean="0">
                          <a:solidFill>
                            <a:srgbClr val="0F5494"/>
                          </a:solidFill>
                          <a:latin typeface="+mn-lt"/>
                          <a:ea typeface="+mn-ea"/>
                          <a:cs typeface="+mn-cs"/>
                        </a:rPr>
                        <a:t> spécifiques au secteur</a:t>
                      </a:r>
                      <a:endParaRPr lang="fr-BE" sz="1600" b="1" kern="1200" noProof="0" dirty="0" smtClean="0">
                        <a:solidFill>
                          <a:srgbClr val="0F5494"/>
                        </a:solidFill>
                        <a:latin typeface="+mn-lt"/>
                        <a:ea typeface="+mn-ea"/>
                        <a:cs typeface="+mn-cs"/>
                      </a:endParaRP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sp>
        <p:nvSpPr>
          <p:cNvPr id="1347624"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algn="r"/>
            <a:r>
              <a:rPr lang="en-US" sz="1200" b="0"/>
              <a:t>Running Head 12-Point Plain, Title Case</a:t>
            </a:r>
          </a:p>
        </p:txBody>
      </p:sp>
      <p:sp>
        <p:nvSpPr>
          <p:cNvPr id="14" name="Rounded Rectangle 13"/>
          <p:cNvSpPr/>
          <p:nvPr/>
        </p:nvSpPr>
        <p:spPr bwMode="auto">
          <a:xfrm>
            <a:off x="251520" y="5013176"/>
            <a:ext cx="8496944" cy="1440160"/>
          </a:xfrm>
          <a:prstGeom prst="round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20" name="TextBox 19"/>
          <p:cNvSpPr txBox="1"/>
          <p:nvPr/>
        </p:nvSpPr>
        <p:spPr>
          <a:xfrm>
            <a:off x="0" y="5013176"/>
            <a:ext cx="9144000" cy="1708160"/>
          </a:xfrm>
          <a:prstGeom prst="rect">
            <a:avLst/>
          </a:prstGeom>
          <a:solidFill>
            <a:srgbClr val="0F5494">
              <a:alpha val="15000"/>
            </a:srgbClr>
          </a:solidFill>
        </p:spPr>
        <p:txBody>
          <a:bodyPr wrap="square" rtlCol="0">
            <a:spAutoFit/>
          </a:bodyPr>
          <a:lstStyle/>
          <a:p>
            <a:r>
              <a:rPr lang="fr-BE" sz="1400" dirty="0" smtClean="0"/>
              <a:t>Note</a:t>
            </a:r>
          </a:p>
          <a:p>
            <a:pPr marL="476250" lvl="1" indent="-476250">
              <a:lnSpc>
                <a:spcPct val="130000"/>
              </a:lnSpc>
              <a:spcAft>
                <a:spcPts val="0"/>
              </a:spcAft>
              <a:buFont typeface="Wingdings" pitchFamily="2" charset="2"/>
              <a:buChar char="§"/>
              <a:defRPr/>
            </a:pPr>
            <a:r>
              <a:rPr lang="fr-BE" sz="1400" dirty="0" smtClean="0">
                <a:solidFill>
                  <a:schemeClr val="accent6"/>
                </a:solidFill>
              </a:rPr>
              <a:t>L’évaluation influence l’agenda du dialogue sur la GFP avec le pays partenaire. </a:t>
            </a:r>
          </a:p>
          <a:p>
            <a:pPr marL="476250" indent="-476250">
              <a:lnSpc>
                <a:spcPct val="130000"/>
              </a:lnSpc>
              <a:spcAft>
                <a:spcPts val="0"/>
              </a:spcAft>
              <a:buFont typeface="Wingdings" pitchFamily="2" charset="2"/>
              <a:buChar char="§"/>
              <a:defRPr/>
            </a:pPr>
            <a:r>
              <a:rPr lang="fr-BE" sz="1400" dirty="0" smtClean="0">
                <a:solidFill>
                  <a:schemeClr val="accent6"/>
                </a:solidFill>
              </a:rPr>
              <a:t>Lorsque la GFP est faible, des </a:t>
            </a:r>
            <a:r>
              <a:rPr lang="fr-BE" sz="1400" dirty="0" err="1" smtClean="0">
                <a:solidFill>
                  <a:schemeClr val="accent6"/>
                </a:solidFill>
              </a:rPr>
              <a:t>préconditions</a:t>
            </a:r>
            <a:r>
              <a:rPr lang="fr-BE" sz="1400" dirty="0" smtClean="0">
                <a:solidFill>
                  <a:schemeClr val="accent6"/>
                </a:solidFill>
              </a:rPr>
              <a:t> spécifiques avant le déboursement de la première tranche peuvent être nécessaires.</a:t>
            </a:r>
          </a:p>
          <a:p>
            <a:pPr marL="476250" indent="-476250">
              <a:lnSpc>
                <a:spcPct val="130000"/>
              </a:lnSpc>
              <a:spcAft>
                <a:spcPts val="0"/>
              </a:spcAft>
              <a:buFont typeface="Wingdings" pitchFamily="2" charset="2"/>
              <a:buChar char="§"/>
              <a:defRPr/>
            </a:pPr>
            <a:r>
              <a:rPr lang="fr-BE" sz="1400" dirty="0" smtClean="0">
                <a:solidFill>
                  <a:schemeClr val="accent6"/>
                </a:solidFill>
              </a:rPr>
              <a:t>Quand une ou plusieurs </a:t>
            </a:r>
            <a:r>
              <a:rPr lang="fr-BE" sz="1400" b="1" dirty="0" smtClean="0">
                <a:solidFill>
                  <a:schemeClr val="accent6"/>
                </a:solidFill>
              </a:rPr>
              <a:t>fonctions essentielles  </a:t>
            </a:r>
            <a:r>
              <a:rPr lang="fr-BE" sz="1400" dirty="0" smtClean="0">
                <a:solidFill>
                  <a:schemeClr val="accent6"/>
                </a:solidFill>
              </a:rPr>
              <a:t>sont très déficientes, l’AB ne “</a:t>
            </a:r>
            <a:r>
              <a:rPr lang="fr-BE" sz="1400" b="1" dirty="0" smtClean="0">
                <a:solidFill>
                  <a:schemeClr val="accent6"/>
                </a:solidFill>
              </a:rPr>
              <a:t>sera pas envisagé”</a:t>
            </a:r>
            <a:r>
              <a:rPr lang="fr-BE" sz="1400" dirty="0" smtClean="0">
                <a:solidFill>
                  <a:schemeClr val="accent6"/>
                </a:solidFill>
              </a:rPr>
              <a:t>.   </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indent="0" eaLnBrk="1" hangingPunct="1"/>
            <a:r>
              <a:rPr lang="fr-FR" sz="2600" noProof="0" dirty="0" smtClean="0"/>
              <a:t>Document supplémentaire sur la GFP et rapport spécial de suivi de la GFP </a:t>
            </a:r>
          </a:p>
        </p:txBody>
      </p:sp>
      <p:sp>
        <p:nvSpPr>
          <p:cNvPr id="7171" name="Rectangle 3"/>
          <p:cNvSpPr>
            <a:spLocks noGrp="1" noChangeArrowheads="1"/>
          </p:cNvSpPr>
          <p:nvPr>
            <p:ph type="body" idx="1"/>
          </p:nvPr>
        </p:nvSpPr>
        <p:spPr>
          <a:xfrm>
            <a:off x="323850" y="2492375"/>
            <a:ext cx="8640763" cy="4104977"/>
          </a:xfrm>
        </p:spPr>
        <p:txBody>
          <a:bodyPr/>
          <a:lstStyle/>
          <a:p>
            <a:pPr marL="457200" lvl="1" indent="0" eaLnBrk="1" hangingPunct="1">
              <a:lnSpc>
                <a:spcPct val="130000"/>
              </a:lnSpc>
              <a:spcBef>
                <a:spcPct val="0"/>
              </a:spcBef>
              <a:spcAft>
                <a:spcPts val="0"/>
              </a:spcAft>
              <a:buFontTx/>
              <a:buNone/>
              <a:defRPr/>
            </a:pPr>
            <a:r>
              <a:rPr lang="fr-FR" b="0" noProof="0" dirty="0" smtClean="0">
                <a:solidFill>
                  <a:srgbClr val="C00000"/>
                </a:solidFill>
              </a:rPr>
              <a:t>Document supplémentaire sur la GFP </a:t>
            </a:r>
            <a:r>
              <a:rPr lang="fr-FR" b="0" noProof="0" dirty="0" smtClean="0">
                <a:solidFill>
                  <a:schemeClr val="accent6"/>
                </a:solidFill>
              </a:rPr>
              <a:t>à produire et à joindre à la Fiche </a:t>
            </a:r>
            <a:r>
              <a:rPr lang="fr-FR" b="0" dirty="0" smtClean="0">
                <a:solidFill>
                  <a:schemeClr val="accent6"/>
                </a:solidFill>
              </a:rPr>
              <a:t>A</a:t>
            </a:r>
            <a:r>
              <a:rPr lang="fr-FR" b="0" noProof="0" dirty="0" err="1" smtClean="0">
                <a:solidFill>
                  <a:schemeClr val="accent6"/>
                </a:solidFill>
              </a:rPr>
              <a:t>ction</a:t>
            </a:r>
            <a:r>
              <a:rPr lang="fr-FR" b="0" noProof="0" dirty="0" smtClean="0">
                <a:solidFill>
                  <a:schemeClr val="accent6"/>
                </a:solidFill>
              </a:rPr>
              <a:t> et couvrant:</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Un diagnostic du système de GFP </a:t>
            </a:r>
            <a:r>
              <a:rPr lang="fr-FR" b="0" noProof="0" dirty="0" smtClean="0">
                <a:solidFill>
                  <a:schemeClr val="accent6"/>
                </a:solidFill>
              </a:rPr>
              <a:t>(inclus la </a:t>
            </a:r>
            <a:r>
              <a:rPr lang="fr-FR" b="0" dirty="0" smtClean="0">
                <a:solidFill>
                  <a:schemeClr val="accent6"/>
                </a:solidFill>
              </a:rPr>
              <a:t>mobilisation des ressources financières) (</a:t>
            </a:r>
            <a:r>
              <a:rPr lang="fr-FR" b="0" noProof="0" dirty="0" smtClean="0">
                <a:solidFill>
                  <a:schemeClr val="accent6"/>
                </a:solidFill>
              </a:rPr>
              <a:t>voir </a:t>
            </a:r>
            <a:r>
              <a:rPr lang="fr-FR" b="0" noProof="0" dirty="0" smtClean="0">
                <a:solidFill>
                  <a:schemeClr val="accent6"/>
                </a:solidFill>
              </a:rPr>
              <a:t>3</a:t>
            </a:r>
            <a:r>
              <a:rPr lang="fr-FR" b="0" baseline="30000" noProof="0" dirty="0" smtClean="0">
                <a:solidFill>
                  <a:schemeClr val="accent6"/>
                </a:solidFill>
              </a:rPr>
              <a:t>ème</a:t>
            </a:r>
            <a:r>
              <a:rPr lang="fr-FR" b="0" noProof="0" dirty="0" smtClean="0">
                <a:solidFill>
                  <a:schemeClr val="accent6"/>
                </a:solidFill>
              </a:rPr>
              <a:t> partie)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Une évaluation du critère d’éligibilité de la GFP (voir 4</a:t>
            </a:r>
            <a:r>
              <a:rPr lang="fr-FR" b="0" baseline="30000" noProof="0" dirty="0" smtClean="0">
                <a:solidFill>
                  <a:schemeClr val="accent6"/>
                </a:solidFill>
              </a:rPr>
              <a:t>ème</a:t>
            </a:r>
            <a:r>
              <a:rPr lang="fr-FR" b="0" noProof="0" dirty="0" smtClean="0">
                <a:solidFill>
                  <a:schemeClr val="accent6"/>
                </a:solidFill>
              </a:rPr>
              <a:t> partie)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Le dialogue GFP et le renforcement des capacités (voir 5</a:t>
            </a:r>
            <a:r>
              <a:rPr lang="fr-FR" b="0" baseline="30000" noProof="0" dirty="0" smtClean="0">
                <a:solidFill>
                  <a:schemeClr val="accent6"/>
                </a:solidFill>
              </a:rPr>
              <a:t>ème</a:t>
            </a:r>
            <a:r>
              <a:rPr lang="fr-FR" b="0" noProof="0" dirty="0" smtClean="0">
                <a:solidFill>
                  <a:schemeClr val="accent6"/>
                </a:solidFill>
              </a:rPr>
              <a:t> partie)</a:t>
            </a:r>
          </a:p>
          <a:p>
            <a:pPr marL="457200" lvl="1" indent="0" eaLnBrk="1" hangingPunct="1">
              <a:lnSpc>
                <a:spcPct val="130000"/>
              </a:lnSpc>
              <a:spcBef>
                <a:spcPct val="0"/>
              </a:spcBef>
              <a:spcAft>
                <a:spcPts val="0"/>
              </a:spcAft>
              <a:buFontTx/>
              <a:buNone/>
              <a:defRPr/>
            </a:pPr>
            <a:r>
              <a:rPr lang="fr-FR" b="0" noProof="0" dirty="0" smtClean="0">
                <a:solidFill>
                  <a:srgbClr val="C00000"/>
                </a:solidFill>
              </a:rPr>
              <a:t>Rapports de suivi annuel de la GFP </a:t>
            </a:r>
            <a:r>
              <a:rPr lang="fr-FR" b="0" noProof="0" dirty="0" smtClean="0">
                <a:solidFill>
                  <a:schemeClr val="accent6"/>
                </a:solidFill>
              </a:rPr>
              <a:t>: voir 6</a:t>
            </a:r>
            <a:r>
              <a:rPr lang="fr-FR" b="0" baseline="30000" noProof="0" dirty="0" smtClean="0">
                <a:solidFill>
                  <a:schemeClr val="accent6"/>
                </a:solidFill>
              </a:rPr>
              <a:t>ème</a:t>
            </a:r>
            <a:r>
              <a:rPr lang="fr-FR" b="0" noProof="0" dirty="0" smtClean="0">
                <a:solidFill>
                  <a:schemeClr val="accent6"/>
                </a:solidFill>
              </a:rPr>
              <a:t> partie de cette présentation  </a:t>
            </a:r>
          </a:p>
          <a:p>
            <a:pPr marL="933450" lvl="1" indent="-476250" eaLnBrk="1" hangingPunct="1">
              <a:lnSpc>
                <a:spcPct val="130000"/>
              </a:lnSpc>
              <a:spcBef>
                <a:spcPct val="0"/>
              </a:spcBef>
              <a:spcAft>
                <a:spcPts val="0"/>
              </a:spcAft>
              <a:buFont typeface="Wingdings" pitchFamily="2" charset="2"/>
              <a:buChar char="§"/>
              <a:defRPr/>
            </a:pPr>
            <a:endParaRPr lang="fr-FR" b="0" noProof="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endParaRPr lang="fr-FR" b="0" noProof="0" dirty="0" smtClean="0">
              <a:solidFill>
                <a:schemeClr val="accent6"/>
              </a:solidFill>
            </a:endParaRPr>
          </a:p>
          <a:p>
            <a:pPr eaLnBrk="1" hangingPunct="1">
              <a:defRPr/>
            </a:pPr>
            <a:endParaRPr lang="fr-FR" noProof="0" dirty="0" smtClean="0"/>
          </a:p>
        </p:txBody>
      </p:sp>
      <p:sp>
        <p:nvSpPr>
          <p:cNvPr id="9220" name="Slide Number Placeholder 1"/>
          <p:cNvSpPr>
            <a:spLocks noGrp="1"/>
          </p:cNvSpPr>
          <p:nvPr>
            <p:ph type="sldNum" sz="quarter" idx="12"/>
          </p:nvPr>
        </p:nvSpPr>
        <p:spPr>
          <a:noFill/>
          <a:ln>
            <a:miter lim="800000"/>
            <a:headEnd/>
            <a:tailEnd/>
          </a:ln>
        </p:spPr>
        <p:txBody>
          <a:bodyPr/>
          <a:lstStyle/>
          <a:p>
            <a:fld id="{98E224E3-D10F-43F3-B9FA-09B8C2C7BAA1}" type="slidenum">
              <a:rPr lang="en-GB" smtClean="0"/>
              <a:pPr/>
              <a:t>9</a:t>
            </a:fld>
            <a:endParaRPr lang="en-GB"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8015</TotalTime>
  <Words>3874</Words>
  <Application>Microsoft Office PowerPoint</Application>
  <PresentationFormat>On-screen Show (4:3)</PresentationFormat>
  <Paragraphs>561</Paragraphs>
  <Slides>44</Slides>
  <Notes>42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Slide_Master</vt:lpstr>
      <vt:lpstr>Worksheet</vt:lpstr>
      <vt:lpstr>Formation en appui budgétaire</vt:lpstr>
      <vt:lpstr>Plan du module 3</vt:lpstr>
      <vt:lpstr>Politique macroéconomique,  politique budgétaire, GFP…</vt:lpstr>
      <vt:lpstr>The budget cycle</vt:lpstr>
      <vt:lpstr>Les étapes du cycle budgétaire</vt:lpstr>
      <vt:lpstr>Plan du module 5</vt:lpstr>
      <vt:lpstr>Slide 7</vt:lpstr>
      <vt:lpstr>Slide 8</vt:lpstr>
      <vt:lpstr>Document supplémentaire sur la GFP et rapport spécial de suivi de la GFP </vt:lpstr>
      <vt:lpstr>Plan du module 5</vt:lpstr>
      <vt:lpstr>Evaluer la performance d’un système de GFP</vt:lpstr>
      <vt:lpstr>Comment évaluer? Utiliser les études et évaluations disponibles.</vt:lpstr>
      <vt:lpstr>PEFA, l’outil préféré pour l’évaluation de la GFP</vt:lpstr>
      <vt:lpstr>PEFA : cadre de mesure de la performance de la GFP (1)</vt:lpstr>
      <vt:lpstr>PEFA : cadre de mesure de la performance de la GFP (2)</vt:lpstr>
      <vt:lpstr>Plusieurs autres outils permettent d’approfondir différents aspects de la GFP</vt:lpstr>
      <vt:lpstr>Rapports de l’institution supérieure de contrôle</vt:lpstr>
      <vt:lpstr>La GFP au niveau sectoriel</vt:lpstr>
      <vt:lpstr>Identifier les faiblesses et les réformes</vt:lpstr>
      <vt:lpstr>Plan du module 5</vt:lpstr>
      <vt:lpstr>Aspects GFP de la mobilisation des ressources financières nationales</vt:lpstr>
      <vt:lpstr>Aspects de la MRN devant être évalués </vt:lpstr>
      <vt:lpstr>Objectifs de la perception et de l’administration de l’impôt</vt:lpstr>
      <vt:lpstr>Trois indicateurs PEFA vérifient les conditions requises pour l’efficacité, transparence et bonne diligence</vt:lpstr>
      <vt:lpstr> Comment renforcer la perception et l’administration de l’impôt ? </vt:lpstr>
      <vt:lpstr>Aperçu des outils de diagnostic pour l’administration fiscale </vt:lpstr>
      <vt:lpstr>Pause café</vt:lpstr>
      <vt:lpstr>Plan du module 5</vt:lpstr>
      <vt:lpstr>Séquençage: du diagnostic à l’amélioration</vt:lpstr>
      <vt:lpstr>Slide 30</vt:lpstr>
      <vt:lpstr>Séquence des actions de réforme du GFP</vt:lpstr>
      <vt:lpstr>Séquençage: Priorité aux fondamentaux</vt:lpstr>
      <vt:lpstr>Dispositifs institutionnels</vt:lpstr>
      <vt:lpstr>Appui politique</vt:lpstr>
      <vt:lpstr>Lutte contre la corruption et la fraude</vt:lpstr>
      <vt:lpstr>Conclusions concernant la stratégie de réforme de la GFP</vt:lpstr>
      <vt:lpstr>Plan du module 5</vt:lpstr>
      <vt:lpstr>Dialogue GFP et renforcement des capacités (dernier chapitre du document supplémentaire GFP </vt:lpstr>
      <vt:lpstr>Plan du module 5</vt:lpstr>
      <vt:lpstr>Le pilotage de la GFP dans les 3 contrats d’AB</vt:lpstr>
      <vt:lpstr>Contenu du rapport annuel de suivi (1)</vt:lpstr>
      <vt:lpstr>Contenu du rapport annuel de suivi (2)</vt:lpstr>
      <vt:lpstr>Contenu du rapport annuel de suivi (3)</vt:lpstr>
      <vt:lpstr>Slide 44</vt:lpstr>
    </vt:vector>
  </TitlesOfParts>
  <Company>European Commission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ADE</dc:creator>
  <cp:lastModifiedBy>ffe</cp:lastModifiedBy>
  <cp:revision>244</cp:revision>
  <dcterms:created xsi:type="dcterms:W3CDTF">2011-10-28T10:25:18Z</dcterms:created>
  <dcterms:modified xsi:type="dcterms:W3CDTF">2014-05-05T09:45:43Z</dcterms:modified>
</cp:coreProperties>
</file>